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61" r:id="rId3"/>
    <p:sldId id="291" r:id="rId4"/>
    <p:sldId id="292" r:id="rId5"/>
    <p:sldId id="266" r:id="rId6"/>
    <p:sldId id="294" r:id="rId7"/>
    <p:sldId id="295" r:id="rId8"/>
    <p:sldId id="296" r:id="rId9"/>
    <p:sldId id="297" r:id="rId10"/>
    <p:sldId id="267" r:id="rId11"/>
    <p:sldId id="293" r:id="rId12"/>
    <p:sldId id="287" r:id="rId13"/>
    <p:sldId id="289" r:id="rId14"/>
    <p:sldId id="285" r:id="rId15"/>
    <p:sldId id="286" r:id="rId16"/>
    <p:sldId id="282" r:id="rId17"/>
    <p:sldId id="268" r:id="rId18"/>
    <p:sldId id="298" r:id="rId19"/>
    <p:sldId id="300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936"/>
    <a:srgbClr val="E6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9"/>
    <p:restoredTop sz="82053"/>
  </p:normalViewPr>
  <p:slideViewPr>
    <p:cSldViewPr snapToGrid="0">
      <p:cViewPr>
        <p:scale>
          <a:sx n="100" d="100"/>
          <a:sy n="100" d="100"/>
        </p:scale>
        <p:origin x="-328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4EA94-F6B3-EC4B-9EED-43DA019D3585}" type="datetimeFigureOut">
              <a:rPr kumimoji="1" lang="zh-CN" altLang="en-US" smtClean="0"/>
              <a:t>17/7/28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01AB9-F15B-0B40-A43D-EA73260E3E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00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讲解要点：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首先以人为中心的企业内外的关系网；</a:t>
            </a:r>
          </a:p>
          <a:p>
            <a:r>
              <a:rPr kumimoji="1" lang="en-US" altLang="zh-CN" dirty="0" smtClean="0"/>
              <a:t>2</a:t>
            </a:r>
            <a:r>
              <a:rPr kumimoji="1" lang="en-US" altLang="zh-CN" baseline="0" dirty="0" smtClean="0"/>
              <a:t>.</a:t>
            </a:r>
            <a:r>
              <a:rPr kumimoji="1" lang="zh-CN" altLang="en-US" baseline="0" dirty="0" smtClean="0"/>
              <a:t>沟通是第一步；</a:t>
            </a:r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沟通＋进一步体现沟通的价值：高效协作，提供员工工作效率，体验与时俱进的沟通方式（与友空间的各个应用的融合）；</a:t>
            </a:r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沟通＋分享，增强企业知识和文化互动和传播；</a:t>
            </a:r>
          </a:p>
          <a:p>
            <a:r>
              <a:rPr kumimoji="1" lang="en-US" altLang="zh-CN" baseline="0" dirty="0" smtClean="0"/>
              <a:t>5.</a:t>
            </a:r>
            <a:r>
              <a:rPr kumimoji="1" lang="zh-CN" altLang="en-US" baseline="0" dirty="0" smtClean="0"/>
              <a:t>底层服务平台提供各种沟通＋的能力，强调企业的安全沟通；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01AB9-F15B-0B40-A43D-EA73260E3EA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6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讲解要点：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首先以人为中心的企业内外的关系网；</a:t>
            </a:r>
          </a:p>
          <a:p>
            <a:r>
              <a:rPr kumimoji="1" lang="en-US" altLang="zh-CN" dirty="0" smtClean="0"/>
              <a:t>2</a:t>
            </a:r>
            <a:r>
              <a:rPr kumimoji="1" lang="en-US" altLang="zh-CN" baseline="0" dirty="0" smtClean="0"/>
              <a:t>.</a:t>
            </a:r>
            <a:r>
              <a:rPr kumimoji="1" lang="zh-CN" altLang="en-US" baseline="0" dirty="0" smtClean="0"/>
              <a:t>沟通是第一步；</a:t>
            </a:r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沟通＋进一步体现沟通的价值（与友空间的各个应用的融合）；</a:t>
            </a:r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沟通＋分享，增强互动和传播</a:t>
            </a:r>
          </a:p>
          <a:p>
            <a:r>
              <a:rPr kumimoji="1" lang="en-US" altLang="zh-CN" baseline="0" dirty="0" smtClean="0"/>
              <a:t>5.</a:t>
            </a:r>
            <a:r>
              <a:rPr kumimoji="1" lang="zh-CN" altLang="en-US" baseline="0" dirty="0" smtClean="0"/>
              <a:t>底层服务平台提供各种沟通＋的能力，强调企业的安全沟通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01AB9-F15B-0B40-A43D-EA73260E3EA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22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FC4F6-EC75-4ECB-B77A-6B719506ADB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2D20D-013C-4B3A-8496-2E0C84375F3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9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2D20D-013C-4B3A-8496-2E0C84375F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0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"/>
            <a:ext cx="12192717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8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"/>
            <a:ext cx="12192717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0820400" y="88900"/>
            <a:ext cx="11557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27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00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5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100" y="241301"/>
            <a:ext cx="10515600" cy="850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522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909637"/>
            <a:ext cx="2628900" cy="5267326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909637"/>
            <a:ext cx="7734300" cy="52673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05550"/>
            <a:ext cx="27432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055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05550"/>
            <a:ext cx="2743200" cy="365125"/>
          </a:xfrm>
        </p:spPr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09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6549" y="152488"/>
            <a:ext cx="10489984" cy="588213"/>
          </a:xfrm>
          <a:prstGeom prst="rect">
            <a:avLst/>
          </a:prstGeom>
        </p:spPr>
        <p:txBody>
          <a:bodyPr lIns="161275" tIns="80637" rIns="161275" bIns="80637"/>
          <a:lstStyle>
            <a:lvl1pPr algn="l">
              <a:defRPr sz="2667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011520" y="6566730"/>
            <a:ext cx="1421900" cy="220819"/>
          </a:xfrm>
          <a:prstGeom prst="rect">
            <a:avLst/>
          </a:prstGeom>
          <a:noFill/>
        </p:spPr>
        <p:txBody>
          <a:bodyPr wrap="none" lIns="102412" tIns="51207" rIns="102412" bIns="51207" rtlCol="0">
            <a:spAutoFit/>
          </a:bodyPr>
          <a:lstStyle/>
          <a:p>
            <a:r>
              <a:rPr lang="en-US" altLang="zh-CN" sz="763" b="1" dirty="0" smtClean="0">
                <a:solidFill>
                  <a:prstClr val="white">
                    <a:lumMod val="65000"/>
                  </a:prstClr>
                </a:solidFill>
                <a:cs typeface="Arial" pitchFamily="34" charset="0"/>
              </a:rPr>
              <a:t>Yonyou Software Corporation</a:t>
            </a:r>
            <a:endParaRPr lang="zh-CN" altLang="en-US" sz="763" b="1" dirty="0">
              <a:solidFill>
                <a:prstClr val="white">
                  <a:lumMod val="6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0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6549" y="152488"/>
            <a:ext cx="10489984" cy="588213"/>
          </a:xfrm>
          <a:prstGeom prst="rect">
            <a:avLst/>
          </a:prstGeom>
        </p:spPr>
        <p:txBody>
          <a:bodyPr lIns="161275" tIns="80637" rIns="161275" bIns="80637"/>
          <a:lstStyle>
            <a:lvl1pPr algn="l">
              <a:defRPr sz="2667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0011520" y="6566730"/>
            <a:ext cx="1421900" cy="220819"/>
          </a:xfrm>
          <a:prstGeom prst="rect">
            <a:avLst/>
          </a:prstGeom>
          <a:noFill/>
        </p:spPr>
        <p:txBody>
          <a:bodyPr wrap="none" lIns="102412" tIns="51207" rIns="102412" bIns="51207" rtlCol="0">
            <a:spAutoFit/>
          </a:bodyPr>
          <a:lstStyle/>
          <a:p>
            <a:r>
              <a:rPr lang="en-US" altLang="zh-CN" sz="763" b="1" dirty="0">
                <a:solidFill>
                  <a:prstClr val="white">
                    <a:lumMod val="65000"/>
                  </a:prstClr>
                </a:solidFill>
                <a:cs typeface="Arial" pitchFamily="34" charset="0"/>
              </a:rPr>
              <a:t>Yonyou Software Corporation</a:t>
            </a:r>
            <a:endParaRPr lang="zh-CN" altLang="en-US" sz="763" b="1" dirty="0">
              <a:solidFill>
                <a:prstClr val="white">
                  <a:lumMod val="6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"/>
            <a:ext cx="12192717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1850" y="6254750"/>
            <a:ext cx="2743200" cy="365125"/>
          </a:xfrm>
        </p:spPr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2250" y="62547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250" y="6254750"/>
            <a:ext cx="2743200" cy="365125"/>
          </a:xfrm>
        </p:spPr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9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2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32900" cy="4984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"/>
            <a:ext cx="12192717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"/>
            <a:ext cx="12192717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3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BC8B-FFD1-4F58-870F-8EF74B884EC4}" type="datetimeFigureOut">
              <a:rPr lang="zh-CN" altLang="en-US" smtClean="0"/>
              <a:pPr/>
              <a:t>17/7/28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177E-EED9-4AA4-BA16-7D2042F332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5" r:id="rId9"/>
    <p:sldLayoutId id="2147483661" r:id="rId10"/>
    <p:sldLayoutId id="2147483660" r:id="rId11"/>
    <p:sldLayoutId id="2147483656" r:id="rId12"/>
    <p:sldLayoutId id="2147483657" r:id="rId13"/>
    <p:sldLayoutId id="2147483658" r:id="rId14"/>
    <p:sldLayoutId id="2147483659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5334116" y="3937727"/>
            <a:ext cx="296079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贾爱华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310063" y="1440434"/>
            <a:ext cx="96733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友空间－企业专属“</a:t>
            </a:r>
            <a:r>
              <a:rPr lang="zh-CN" altLang="en-US" sz="4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微信”模块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0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597934" y="343873"/>
            <a:ext cx="10489984" cy="588213"/>
          </a:xfrm>
        </p:spPr>
        <p:txBody>
          <a:bodyPr/>
          <a:lstStyle/>
          <a:p>
            <a:r>
              <a:rPr lang="en-US" altLang="zh-CN" dirty="0" smtClean="0"/>
              <a:t>IM</a:t>
            </a:r>
            <a:r>
              <a:rPr lang="zh-CN" altLang="en-US" dirty="0" smtClean="0"/>
              <a:t>＋业务协作 打造</a:t>
            </a:r>
            <a:r>
              <a:rPr lang="zh-CN" altLang="en-US" dirty="0"/>
              <a:t>沟通＋协同的工作闭环</a:t>
            </a:r>
          </a:p>
        </p:txBody>
      </p:sp>
      <p:sp>
        <p:nvSpPr>
          <p:cNvPr id="17" name="Shape 229"/>
          <p:cNvSpPr/>
          <p:nvPr/>
        </p:nvSpPr>
        <p:spPr>
          <a:xfrm>
            <a:off x="5601127" y="2786125"/>
            <a:ext cx="6327521" cy="16760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819" tIns="91819" rIns="91819" bIns="91819">
            <a:spAutoFit/>
          </a:bodyPr>
          <a:lstStyle>
            <a:lvl1pPr algn="just">
              <a:lnSpc>
                <a:spcPct val="140000"/>
              </a:lnSpc>
              <a:spcBef>
                <a:spcPts val="200"/>
              </a:spcBef>
              <a:defRPr sz="3400">
                <a:solidFill>
                  <a:srgbClr val="535361"/>
                </a:solidFill>
                <a:latin typeface="FZLanTingKanHei-R-GBK"/>
                <a:ea typeface="FZLanTingKanHei-R-GBK"/>
                <a:cs typeface="FZLanTingKanHei-R-GBK"/>
                <a:sym typeface="FZLanTingKanHei-R-GBK"/>
              </a:defRPr>
            </a:lvl1pPr>
          </a:lstStyle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IM+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场景融合</a:t>
            </a:r>
          </a:p>
          <a:p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当新增、完成任务、改变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计划时，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项目成员被立即唤醒激活，对所有的变化进行沟通、点评、分享，让项目协同更加高效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激活项目每个成员活力。</a:t>
            </a:r>
          </a:p>
        </p:txBody>
      </p:sp>
      <p:sp>
        <p:nvSpPr>
          <p:cNvPr id="18" name="Shape 229"/>
          <p:cNvSpPr/>
          <p:nvPr/>
        </p:nvSpPr>
        <p:spPr>
          <a:xfrm>
            <a:off x="5601127" y="4414095"/>
            <a:ext cx="6192688" cy="16760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819" tIns="91819" rIns="91819" bIns="91819">
            <a:spAutoFit/>
          </a:bodyPr>
          <a:lstStyle>
            <a:lvl1pPr algn="just">
              <a:lnSpc>
                <a:spcPct val="140000"/>
              </a:lnSpc>
              <a:spcBef>
                <a:spcPts val="200"/>
              </a:spcBef>
              <a:defRPr sz="3400">
                <a:solidFill>
                  <a:srgbClr val="535361"/>
                </a:solidFill>
                <a:latin typeface="FZLanTingKanHei-R-GBK"/>
                <a:ea typeface="FZLanTingKanHei-R-GBK"/>
                <a:cs typeface="FZLanTingKanHei-R-GBK"/>
                <a:sym typeface="FZLanTingKanHei-R-GBK"/>
              </a:defRPr>
            </a:lvl1pPr>
          </a:lstStyle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IM+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审批业务场景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在审批处理过程中，即时沟通能够唤醒流程上下游的处理人，及时沟通。对话者均对当前的业务场景和上下文熟悉，从而能够高效协作。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13" y="1441344"/>
            <a:ext cx="2332987" cy="414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6"/>
          <p:cNvSpPr txBox="1">
            <a:spLocks noChangeArrowheads="1"/>
          </p:cNvSpPr>
          <p:nvPr/>
        </p:nvSpPr>
        <p:spPr bwMode="gray">
          <a:xfrm>
            <a:off x="597934" y="5797803"/>
            <a:ext cx="9508957" cy="5847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179388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 indent="0">
              <a:lnSpc>
                <a:spcPct val="200000"/>
              </a:lnSpc>
              <a:buClr>
                <a:srgbClr val="E60012"/>
              </a:buClr>
              <a:buSzPct val="80000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打造完美的工作协同场景，让您的工作更有效率</a:t>
            </a:r>
          </a:p>
        </p:txBody>
      </p:sp>
      <p:sp>
        <p:nvSpPr>
          <p:cNvPr id="9" name="Shape 229"/>
          <p:cNvSpPr/>
          <p:nvPr/>
        </p:nvSpPr>
        <p:spPr>
          <a:xfrm>
            <a:off x="5601127" y="1384793"/>
            <a:ext cx="6327521" cy="12882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819" tIns="91819" rIns="91819" bIns="91819">
            <a:spAutoFit/>
          </a:bodyPr>
          <a:lstStyle>
            <a:lvl1pPr algn="just">
              <a:lnSpc>
                <a:spcPct val="140000"/>
              </a:lnSpc>
              <a:spcBef>
                <a:spcPts val="200"/>
              </a:spcBef>
              <a:defRPr sz="3400">
                <a:solidFill>
                  <a:srgbClr val="535361"/>
                </a:solidFill>
                <a:latin typeface="FZLanTingKanHei-R-GBK"/>
                <a:ea typeface="FZLanTingKanHei-R-GBK"/>
                <a:cs typeface="FZLanTingKanHei-R-GBK"/>
                <a:sym typeface="FZLanTingKanHei-R-GBK"/>
              </a:defRPr>
            </a:lvl1pPr>
          </a:lstStyle>
          <a:p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IM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标准能力融于业务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消息快速转任务，基于微邮场景快速发起聊天，基于日程场景快速发器聊天，基于项目等场景快速发起群聊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51" y="1441345"/>
            <a:ext cx="2332800" cy="414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170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805" y="324121"/>
            <a:ext cx="10489984" cy="588213"/>
          </a:xfrm>
        </p:spPr>
        <p:txBody>
          <a:bodyPr/>
          <a:lstStyle/>
          <a:p>
            <a:r>
              <a:rPr kumimoji="1" lang="en-US" altLang="zh-CN" dirty="0" smtClean="0"/>
              <a:t>IM</a:t>
            </a:r>
            <a:r>
              <a:rPr kumimoji="1" lang="zh-CN" altLang="en-US" dirty="0" smtClean="0"/>
              <a:t>＋分享 让企业知识和文化多元化贯通和传播</a:t>
            </a:r>
            <a:endParaRPr kumimoji="1" lang="zh-CN" altLang="en-US" dirty="0"/>
          </a:p>
        </p:txBody>
      </p:sp>
      <p:sp>
        <p:nvSpPr>
          <p:cNvPr id="8" name="Text Box 76"/>
          <p:cNvSpPr txBox="1">
            <a:spLocks noChangeArrowheads="1"/>
          </p:cNvSpPr>
          <p:nvPr/>
        </p:nvSpPr>
        <p:spPr bwMode="gray">
          <a:xfrm>
            <a:off x="8454676" y="2292491"/>
            <a:ext cx="3737324" cy="255454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179388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订阅号，让每个团队都是自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媒体，传播企业文化；</a:t>
            </a:r>
            <a:endParaRPr lang="zh-CN" altLang="en-US" sz="1600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文件的转发、分享和云端共享；</a:t>
            </a: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外部的热点文章或文件，分享导入到友空间，增加企业知识和文化的积累；</a:t>
            </a:r>
            <a:endParaRPr lang="zh-CN" altLang="en-US" sz="1600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05" y="1412498"/>
            <a:ext cx="2426925" cy="431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80" y="1435135"/>
            <a:ext cx="2414192" cy="4291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22.png"/>
          <p:cNvPicPr>
            <a:picLocks noChangeAspect="1"/>
          </p:cNvPicPr>
          <p:nvPr/>
        </p:nvPicPr>
        <p:blipFill>
          <a:blip r:embed="rId4">
            <a:extLst/>
          </a:blip>
          <a:srcRect l="24" r="23"/>
          <a:stretch>
            <a:fillRect/>
          </a:stretch>
        </p:blipFill>
        <p:spPr>
          <a:xfrm>
            <a:off x="428463" y="1412498"/>
            <a:ext cx="2425714" cy="4314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7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 noGrp="1"/>
          </p:cNvSpPr>
          <p:nvPr>
            <p:ph type="title"/>
          </p:nvPr>
        </p:nvSpPr>
        <p:spPr>
          <a:xfrm>
            <a:off x="774032" y="366882"/>
            <a:ext cx="9232900" cy="461729"/>
          </a:xfrm>
          <a:prstGeom prst="rect">
            <a:avLst/>
          </a:prstGeom>
        </p:spPr>
        <p:txBody>
          <a:bodyPr vert="horz" lIns="161275" tIns="80637" rIns="161275" bIns="80637" rtlCol="0" anchor="ctr">
            <a:normAutofit fontScale="90000"/>
          </a:bodyPr>
          <a:lstStyle/>
          <a:p>
            <a:r>
              <a:rPr lang="zh-CN" altLang="en-US" sz="2667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更智能的提醒模式－沉浸模式 让您更专注于工作本身</a:t>
            </a:r>
            <a:endParaRPr lang="zh-CN" altLang="en-US" sz="2667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76"/>
          <p:cNvSpPr txBox="1">
            <a:spLocks noChangeArrowheads="1"/>
          </p:cNvSpPr>
          <p:nvPr/>
        </p:nvSpPr>
        <p:spPr bwMode="gray">
          <a:xfrm>
            <a:off x="565484" y="1589025"/>
            <a:ext cx="5674895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179388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当您要进入某个会议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……</a:t>
            </a:r>
            <a:endParaRPr lang="zh-CN" altLang="en-US" sz="1600" dirty="0" smtClean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当您正专注于某个方案中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……</a:t>
            </a:r>
            <a:endParaRPr lang="zh-CN" altLang="en-US" sz="1600" dirty="0" smtClean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当您在工作的间歇，小憩一会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……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都可以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一键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开启沉浸模式</a:t>
            </a:r>
          </a:p>
        </p:txBody>
      </p:sp>
      <p:sp>
        <p:nvSpPr>
          <p:cNvPr id="12" name="Text Box 76"/>
          <p:cNvSpPr txBox="1">
            <a:spLocks noChangeArrowheads="1"/>
          </p:cNvSpPr>
          <p:nvPr/>
        </p:nvSpPr>
        <p:spPr bwMode="gray">
          <a:xfrm>
            <a:off x="565484" y="3560545"/>
            <a:ext cx="5803231" cy="218521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179388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沉浸模式下，智慧提醒您一对一私聊消息和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@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我的消息</a:t>
            </a: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重要消息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不错过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，其他消息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不打扰</a:t>
            </a: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解决时间的碎片化，沉浸于工作之中</a:t>
            </a: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提高</a:t>
            </a:r>
            <a:r>
              <a:rPr lang="zh-CN" altLang="en-US" sz="1600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专注力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，从而提高</a:t>
            </a:r>
            <a:r>
              <a:rPr lang="zh-CN" altLang="en-US" sz="1600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工作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效率</a:t>
            </a:r>
            <a:endParaRPr lang="zh-CN" altLang="en-US" sz="1600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41" y="1460689"/>
            <a:ext cx="2487426" cy="442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95" y="1460688"/>
            <a:ext cx="2487426" cy="442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9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16" y="1471473"/>
            <a:ext cx="3827926" cy="2551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2"/>
          <p:cNvSpPr txBox="1">
            <a:spLocks noGrp="1"/>
          </p:cNvSpPr>
          <p:nvPr>
            <p:ph type="title"/>
          </p:nvPr>
        </p:nvSpPr>
        <p:spPr>
          <a:xfrm>
            <a:off x="774032" y="366882"/>
            <a:ext cx="9232900" cy="461729"/>
          </a:xfrm>
          <a:prstGeom prst="rect">
            <a:avLst/>
          </a:prstGeom>
        </p:spPr>
        <p:txBody>
          <a:bodyPr vert="horz" lIns="161275" tIns="80637" rIns="161275" bIns="80637" rtlCol="0" anchor="ctr">
            <a:normAutofit fontScale="90000"/>
          </a:bodyPr>
          <a:lstStyle/>
          <a:p>
            <a:r>
              <a:rPr lang="zh-CN" altLang="en-US" sz="2667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多平台沟通，满足不同的工作场景</a:t>
            </a:r>
            <a:endParaRPr lang="zh-CN" altLang="en-US" sz="2667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25" y="1449405"/>
            <a:ext cx="3865417" cy="330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9405"/>
            <a:ext cx="1855751" cy="330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314014" y="4953974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移动端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18650" y="4953974"/>
            <a:ext cx="993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端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255623" y="4953974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客户端 </a:t>
            </a:r>
            <a:endParaRPr lang="zh-CN" altLang="en-US" dirty="0"/>
          </a:p>
        </p:txBody>
      </p:sp>
      <p:sp>
        <p:nvSpPr>
          <p:cNvPr id="11" name="Text Box 76"/>
          <p:cNvSpPr txBox="1">
            <a:spLocks noChangeArrowheads="1"/>
          </p:cNvSpPr>
          <p:nvPr/>
        </p:nvSpPr>
        <p:spPr bwMode="gray">
          <a:xfrm>
            <a:off x="774032" y="5526641"/>
            <a:ext cx="9508957" cy="107721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179388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消息云端存储，多端消息同步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;  </a:t>
            </a:r>
          </a:p>
          <a:p>
            <a:pPr marL="0" lvl="1">
              <a:lnSpc>
                <a:spcPct val="200000"/>
              </a:lnSpc>
              <a:buClr>
                <a:srgbClr val="E60012"/>
              </a:buClr>
              <a:buSzPct val="80000"/>
              <a:buFont typeface="Wingdings" charset="2"/>
              <a:buChar char="l"/>
            </a:pPr>
            <a:r>
              <a:rPr lang="en-US" altLang="zh-CN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无论在哪个平台，都不会错过任何重要的工作消息；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236" y="2243113"/>
            <a:ext cx="3797880" cy="253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4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89923" y="384003"/>
            <a:ext cx="8229384" cy="424717"/>
          </a:xfrm>
        </p:spPr>
        <p:txBody>
          <a:bodyPr vert="horz" lIns="161275" tIns="80637" rIns="161275" bIns="80637" rtlCol="0" anchor="ctr">
            <a:normAutofit fontScale="90000"/>
          </a:bodyPr>
          <a:lstStyle/>
          <a:p>
            <a:r>
              <a:rPr lang="zh-CN" altLang="en-US" sz="2667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视频直播服务－打造企业级直播平台－连接人与活动现场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 bwMode="auto">
          <a:xfrm>
            <a:off x="1074934" y="5489586"/>
            <a:ext cx="4800474" cy="112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400" dirty="0" smtClean="0">
                <a:latin typeface="Microsoft YaHei" charset="0"/>
                <a:ea typeface="Microsoft YaHei" charset="0"/>
                <a:cs typeface="Microsoft YaHei" charset="0"/>
              </a:rPr>
              <a:t>多样化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呈现，传播企业文化</a:t>
            </a:r>
          </a:p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安全和多种管理机制，保障企业隐私</a:t>
            </a:r>
          </a:p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开放</a:t>
            </a:r>
            <a:r>
              <a:rPr lang="en-US" altLang="zh-CN" sz="1400" dirty="0">
                <a:latin typeface="Microsoft YaHei" charset="0"/>
                <a:ea typeface="Microsoft YaHei" charset="0"/>
                <a:cs typeface="Microsoft YaHei" charset="0"/>
              </a:rPr>
              <a:t>API</a:t>
            </a:r>
            <a:r>
              <a:rPr lang="zh-CN" altLang="en-US" sz="1400" dirty="0">
                <a:latin typeface="Microsoft YaHei" charset="0"/>
                <a:ea typeface="Microsoft YaHei" charset="0"/>
                <a:cs typeface="Microsoft YaHei" charset="0"/>
              </a:rPr>
              <a:t>，支持嵌入集成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54" y="1170248"/>
            <a:ext cx="2324413" cy="4173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3" y="1798506"/>
            <a:ext cx="6650677" cy="354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93821" y="277328"/>
            <a:ext cx="10515600" cy="725434"/>
          </a:xfrm>
        </p:spPr>
        <p:txBody>
          <a:bodyPr vert="horz" lIns="161275" tIns="80637" rIns="161275" bIns="80637" rtlCol="0" anchor="ctr">
            <a:normAutofit/>
          </a:bodyPr>
          <a:lstStyle/>
          <a:p>
            <a:r>
              <a:rPr lang="zh-CN" altLang="en-US" sz="2667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视频会议－快速发起高清视频会议</a:t>
            </a:r>
            <a:r>
              <a:rPr lang="zh-CN" altLang="en-US" sz="2667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，随时随地，想见就见</a:t>
            </a:r>
            <a:endParaRPr lang="zh-CN" altLang="en-US" sz="2667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66" y="1330268"/>
            <a:ext cx="2205507" cy="3920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C:\Users\Administrator\Documents\Tencent Files\33770517\FileRecv\MobileFile\Screenshot_2016-11-04-22-08-36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621" y="1314226"/>
            <a:ext cx="2243928" cy="3920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40" y="1314226"/>
            <a:ext cx="2226778" cy="393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3"/>
          <p:cNvSpPr txBox="1">
            <a:spLocks/>
          </p:cNvSpPr>
          <p:nvPr/>
        </p:nvSpPr>
        <p:spPr bwMode="auto">
          <a:xfrm>
            <a:off x="1053240" y="5542614"/>
            <a:ext cx="4800474" cy="129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屏幕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共享文档共享</a:t>
            </a: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，让异地办公更高效；</a:t>
            </a: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自由讨论模式与主持人模式自由切换</a:t>
            </a: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；</a:t>
            </a: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Rectangle 3"/>
          <p:cNvSpPr txBox="1">
            <a:spLocks/>
          </p:cNvSpPr>
          <p:nvPr/>
        </p:nvSpPr>
        <p:spPr bwMode="auto">
          <a:xfrm>
            <a:off x="5147418" y="5542614"/>
            <a:ext cx="4800474" cy="129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200" dirty="0" smtClean="0">
                <a:latin typeface="Microsoft YaHei" charset="0"/>
                <a:ea typeface="Microsoft YaHei" charset="0"/>
                <a:cs typeface="Microsoft YaHei" charset="0"/>
              </a:rPr>
              <a:t>丰富</a:t>
            </a: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的会议控制功能，满足您的任何需要；</a:t>
            </a:r>
          </a:p>
          <a:p>
            <a:pPr>
              <a:lnSpc>
                <a:spcPts val="3000"/>
              </a:lnSpc>
              <a:buFont typeface="Arial" charset="0"/>
              <a:buChar char="•"/>
            </a:pPr>
            <a:r>
              <a:rPr lang="zh-CN" altLang="en-US" sz="1200" dirty="0">
                <a:latin typeface="Microsoft YaHei" charset="0"/>
                <a:ea typeface="Microsoft YaHei" charset="0"/>
                <a:cs typeface="Microsoft YaHei" charset="0"/>
              </a:rPr>
              <a:t>会议录制，确保您不会错过任何一场会议；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483" y="1310249"/>
            <a:ext cx="2202077" cy="392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46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4328" y="3118680"/>
            <a:ext cx="630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社交化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快速实现业务融合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6848" y="3118680"/>
            <a:ext cx="88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4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5821" y="342187"/>
            <a:ext cx="10489984" cy="588213"/>
          </a:xfrm>
        </p:spPr>
        <p:txBody>
          <a:bodyPr/>
          <a:lstStyle/>
          <a:p>
            <a:r>
              <a:rPr lang="en-US" altLang="zh-CN" smtClean="0"/>
              <a:t>SDK</a:t>
            </a:r>
            <a:r>
              <a:rPr lang="zh-CN" altLang="en-US" dirty="0" smtClean="0"/>
              <a:t>能力，灵活嵌入第三方业务</a:t>
            </a:r>
            <a:endParaRPr lang="zh-CN" altLang="en-US" dirty="0"/>
          </a:p>
        </p:txBody>
      </p:sp>
      <p:grpSp>
        <p:nvGrpSpPr>
          <p:cNvPr id="29" name="组 4"/>
          <p:cNvGrpSpPr/>
          <p:nvPr/>
        </p:nvGrpSpPr>
        <p:grpSpPr>
          <a:xfrm>
            <a:off x="1272924" y="1124743"/>
            <a:ext cx="9602345" cy="5377023"/>
            <a:chOff x="1248593" y="555208"/>
            <a:chExt cx="6185725" cy="4205025"/>
          </a:xfrm>
        </p:grpSpPr>
        <p:sp>
          <p:nvSpPr>
            <p:cNvPr id="30" name="矩形 29"/>
            <p:cNvSpPr/>
            <p:nvPr/>
          </p:nvSpPr>
          <p:spPr>
            <a:xfrm>
              <a:off x="1880295" y="3125177"/>
              <a:ext cx="5436949" cy="163505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4000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1760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场景沟通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474124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红包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2430107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视频会议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952982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视频直播</a:t>
              </a: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93658" y="625304"/>
              <a:ext cx="2301959" cy="24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用友云</a:t>
              </a:r>
            </a:p>
          </p:txBody>
        </p:sp>
        <p:sp>
          <p:nvSpPr>
            <p:cNvPr id="36" name="文本框 29"/>
            <p:cNvSpPr txBox="1"/>
            <p:nvPr/>
          </p:nvSpPr>
          <p:spPr>
            <a:xfrm>
              <a:off x="1248593" y="3597864"/>
              <a:ext cx="465926" cy="409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 err="1">
                  <a:latin typeface="微软雅黑"/>
                  <a:ea typeface="微软雅黑"/>
                  <a:cs typeface="微软雅黑"/>
                </a:rPr>
                <a:t>BaaS</a:t>
              </a:r>
              <a:endParaRPr kumimoji="1" lang="en-US" altLang="zh-CN" sz="1400" dirty="0">
                <a:latin typeface="微软雅黑"/>
                <a:ea typeface="微软雅黑"/>
                <a:cs typeface="微软雅黑"/>
              </a:endParaRP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服务层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998732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圈子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862911" y="555208"/>
              <a:ext cx="1736981" cy="1476482"/>
            </a:xfrm>
            <a:prstGeom prst="rect">
              <a:avLst/>
            </a:prstGeom>
            <a:noFill/>
            <a:ln>
              <a:solidFill>
                <a:srgbClr val="D6020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39" name="文本框 16"/>
            <p:cNvSpPr txBox="1"/>
            <p:nvPr/>
          </p:nvSpPr>
          <p:spPr>
            <a:xfrm>
              <a:off x="5544109" y="635695"/>
              <a:ext cx="1092251" cy="24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外部应用融合</a:t>
              </a:r>
              <a:endParaRPr kumimoji="1" lang="en-US" altLang="zh-CN" sz="14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0" name="文本框 14"/>
            <p:cNvSpPr txBox="1"/>
            <p:nvPr/>
          </p:nvSpPr>
          <p:spPr>
            <a:xfrm>
              <a:off x="4788024" y="2870024"/>
              <a:ext cx="2646294" cy="21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latin typeface="微软雅黑"/>
                  <a:ea typeface="微软雅黑"/>
                  <a:cs typeface="微软雅黑"/>
                </a:rPr>
                <a:t>向上抽象</a:t>
              </a:r>
              <a:r>
                <a:rPr kumimoji="1" lang="en-US" altLang="zh-CN" sz="1000" dirty="0" err="1">
                  <a:latin typeface="微软雅黑"/>
                  <a:ea typeface="微软雅黑"/>
                  <a:cs typeface="微软雅黑"/>
                </a:rPr>
                <a:t>im</a:t>
              </a:r>
              <a:r>
                <a:rPr kumimoji="1" lang="zh-CN" altLang="en-US" sz="1000" dirty="0">
                  <a:latin typeface="微软雅黑"/>
                  <a:ea typeface="微软雅黑"/>
                  <a:cs typeface="微软雅黑"/>
                </a:rPr>
                <a:t>、云客服、红包、白板、协作应用等</a:t>
              </a:r>
              <a:r>
                <a:rPr kumimoji="1" lang="en-US" altLang="zh-CN" sz="1000" dirty="0" err="1">
                  <a:latin typeface="微软雅黑"/>
                  <a:ea typeface="微软雅黑"/>
                  <a:cs typeface="微软雅黑"/>
                </a:rPr>
                <a:t>sdk</a:t>
              </a:r>
              <a:r>
                <a:rPr kumimoji="1" lang="zh-CN" altLang="en-US" sz="1000" dirty="0">
                  <a:latin typeface="微软雅黑"/>
                  <a:ea typeface="微软雅黑"/>
                  <a:cs typeface="微软雅黑"/>
                </a:rPr>
                <a:t>开发包</a:t>
              </a:r>
              <a:endParaRPr kumimoji="1" lang="en-US" altLang="zh-CN" sz="10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936780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通知消息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461801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公共号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996133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白板涂鸦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3475857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电话会议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3761910" y="566149"/>
              <a:ext cx="1242138" cy="1465541"/>
            </a:xfrm>
            <a:prstGeom prst="rect">
              <a:avLst/>
            </a:prstGeom>
            <a:noFill/>
            <a:ln>
              <a:solidFill>
                <a:srgbClr val="D6020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/>
                <a:t>……</a:t>
              </a:r>
              <a:endParaRPr kumimoji="1" lang="zh-CN" altLang="en-US" sz="2400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869922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NC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979712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智能制造</a:t>
              </a: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4383024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U8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65766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U8+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979712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友人才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952115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智能客服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6068918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文库</a:t>
              </a: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30106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IM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862911" y="2453404"/>
              <a:ext cx="5454332" cy="36261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上箭头 54"/>
            <p:cNvSpPr/>
            <p:nvPr/>
          </p:nvSpPr>
          <p:spPr>
            <a:xfrm>
              <a:off x="4504524" y="2865902"/>
              <a:ext cx="216119" cy="229040"/>
            </a:xfrm>
            <a:prstGeom prst="upArrow">
              <a:avLst>
                <a:gd name="adj1" fmla="val 35178"/>
                <a:gd name="adj2" fmla="val 50000"/>
              </a:avLst>
            </a:prstGeom>
            <a:solidFill>
              <a:schemeClr val="bg1"/>
            </a:solidFill>
            <a:ln w="19050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6" name="文本框 29"/>
            <p:cNvSpPr txBox="1"/>
            <p:nvPr/>
          </p:nvSpPr>
          <p:spPr>
            <a:xfrm>
              <a:off x="1262850" y="2517745"/>
              <a:ext cx="462827" cy="24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>
                  <a:latin typeface="微软雅黑"/>
                  <a:ea typeface="微软雅黑"/>
                  <a:cs typeface="微软雅黑"/>
                </a:rPr>
                <a:t>SDK</a:t>
              </a:r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层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266700" y="2432304"/>
              <a:ext cx="4475655" cy="361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面向互联网开发者的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SDK</a:t>
              </a:r>
              <a:r>
                <a:rPr kumimoji="1" lang="zh-CN" altLang="en-US" sz="24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开发工具包、支持全终端</a:t>
              </a:r>
            </a:p>
          </p:txBody>
        </p:sp>
        <p:sp>
          <p:nvSpPr>
            <p:cNvPr id="58" name="上箭头 57"/>
            <p:cNvSpPr/>
            <p:nvPr/>
          </p:nvSpPr>
          <p:spPr>
            <a:xfrm>
              <a:off x="2681790" y="2156841"/>
              <a:ext cx="214349" cy="257737"/>
            </a:xfrm>
            <a:prstGeom prst="upArrow">
              <a:avLst>
                <a:gd name="adj1" fmla="val 35178"/>
                <a:gd name="adj2" fmla="val 50000"/>
              </a:avLst>
            </a:prstGeom>
            <a:solidFill>
              <a:schemeClr val="bg1"/>
            </a:solidFill>
            <a:ln w="19050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59" name="上箭头 58"/>
            <p:cNvSpPr/>
            <p:nvPr/>
          </p:nvSpPr>
          <p:spPr>
            <a:xfrm>
              <a:off x="4139952" y="2156841"/>
              <a:ext cx="214349" cy="257737"/>
            </a:xfrm>
            <a:prstGeom prst="upArrow">
              <a:avLst>
                <a:gd name="adj1" fmla="val 35178"/>
                <a:gd name="adj2" fmla="val 50000"/>
              </a:avLst>
            </a:prstGeom>
            <a:solidFill>
              <a:schemeClr val="bg1"/>
            </a:solidFill>
            <a:ln w="19050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60" name="文本框 14"/>
            <p:cNvSpPr txBox="1"/>
            <p:nvPr/>
          </p:nvSpPr>
          <p:spPr>
            <a:xfrm>
              <a:off x="2911763" y="2156842"/>
              <a:ext cx="845401" cy="24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嵌入用友云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83024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行业软件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112060" y="555209"/>
              <a:ext cx="2205183" cy="1476482"/>
            </a:xfrm>
            <a:prstGeom prst="rect">
              <a:avLst/>
            </a:prstGeom>
            <a:noFill/>
            <a:ln>
              <a:solidFill>
                <a:srgbClr val="D6020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6230227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港华审批</a:t>
              </a: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5706126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网库</a:t>
              </a: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6738395" y="1431343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中国海关</a:t>
              </a: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706126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长城汽车推送</a:t>
              </a: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6234310" y="1431343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国通科技</a:t>
              </a: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6732240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优游科技</a:t>
              </a:r>
            </a:p>
          </p:txBody>
        </p:sp>
        <p:sp>
          <p:nvSpPr>
            <p:cNvPr id="69" name="文本框 14"/>
            <p:cNvSpPr txBox="1"/>
            <p:nvPr/>
          </p:nvSpPr>
          <p:spPr>
            <a:xfrm>
              <a:off x="4338199" y="2139702"/>
              <a:ext cx="979182" cy="24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嵌入软件</a:t>
              </a:r>
              <a:r>
                <a:rPr kumimoji="1" lang="en-US" altLang="zh-CN" sz="1200" dirty="0">
                  <a:latin typeface="微软雅黑"/>
                  <a:ea typeface="微软雅黑"/>
                  <a:cs typeface="微软雅黑"/>
                </a:rPr>
                <a:t>+</a:t>
              </a: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产品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0" name="上箭头 69"/>
            <p:cNvSpPr/>
            <p:nvPr/>
          </p:nvSpPr>
          <p:spPr>
            <a:xfrm>
              <a:off x="5888092" y="2156841"/>
              <a:ext cx="214349" cy="257737"/>
            </a:xfrm>
            <a:prstGeom prst="upArrow">
              <a:avLst>
                <a:gd name="adj1" fmla="val 35178"/>
                <a:gd name="adj2" fmla="val 50000"/>
              </a:avLst>
            </a:prstGeom>
            <a:solidFill>
              <a:schemeClr val="bg1"/>
            </a:solidFill>
            <a:ln w="19050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1" name="文本框 14"/>
            <p:cNvSpPr txBox="1"/>
            <p:nvPr/>
          </p:nvSpPr>
          <p:spPr>
            <a:xfrm>
              <a:off x="6135488" y="2145503"/>
              <a:ext cx="1026090" cy="24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latin typeface="微软雅黑"/>
                  <a:ea typeface="微软雅黑"/>
                  <a:cs typeface="微软雅黑"/>
                </a:rPr>
                <a:t>嵌入外部客户产品</a:t>
              </a:r>
              <a:endParaRPr kumimoji="1" lang="en-US" altLang="zh-CN" sz="1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2" name="文本框 27"/>
            <p:cNvSpPr txBox="1"/>
            <p:nvPr/>
          </p:nvSpPr>
          <p:spPr>
            <a:xfrm>
              <a:off x="3167844" y="627535"/>
              <a:ext cx="2301959" cy="240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用友软件</a:t>
              </a:r>
              <a:r>
                <a:rPr kumimoji="1" lang="en-US" altLang="zh-CN" sz="1400" dirty="0">
                  <a:latin typeface="微软雅黑"/>
                  <a:ea typeface="微软雅黑"/>
                  <a:cs typeface="微软雅黑"/>
                </a:rPr>
                <a:t>+</a:t>
              </a:r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产品</a:t>
              </a: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951820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BQ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云</a:t>
              </a: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65766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建筑</a:t>
              </a: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5543897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日程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5193114" y="924612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神州 智联</a:t>
              </a: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4521608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录制</a:t>
              </a: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518142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微邮</a:t>
              </a: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3986821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短信</a:t>
              </a: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4511841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消息推送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5551519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投票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6074394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任务</a:t>
              </a: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6597270" y="3707949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项目</a:t>
              </a: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5547187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工作中心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069196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扫码签到</a:t>
              </a: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6591204" y="3248065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公告</a:t>
              </a:r>
            </a:p>
          </p:txBody>
        </p:sp>
        <p:sp>
          <p:nvSpPr>
            <p:cNvPr id="87" name="文本框 29"/>
            <p:cNvSpPr txBox="1"/>
            <p:nvPr/>
          </p:nvSpPr>
          <p:spPr>
            <a:xfrm>
              <a:off x="2092949" y="3435846"/>
              <a:ext cx="234615" cy="1083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社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交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通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讯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服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务</a:t>
              </a:r>
            </a:p>
          </p:txBody>
        </p:sp>
        <p:sp>
          <p:nvSpPr>
            <p:cNvPr id="88" name="文本框 29"/>
            <p:cNvSpPr txBox="1"/>
            <p:nvPr/>
          </p:nvSpPr>
          <p:spPr>
            <a:xfrm>
              <a:off x="5089685" y="3497707"/>
              <a:ext cx="234615" cy="7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协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同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插</a:t>
              </a:r>
            </a:p>
            <a:p>
              <a:pPr algn="ctr"/>
              <a:r>
                <a:rPr kumimoji="1" lang="zh-CN" altLang="en-US" sz="1400" dirty="0">
                  <a:latin typeface="微软雅黑"/>
                  <a:ea typeface="微软雅黑"/>
                  <a:cs typeface="微软雅黑"/>
                </a:rPr>
                <a:t>件</a:t>
              </a: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869922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U9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2951820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金融</a:t>
              </a: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5193114" y="1437624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国家开发银行</a:t>
              </a: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6593940" y="4182111"/>
              <a:ext cx="405000" cy="405000"/>
            </a:xfrm>
            <a:prstGeom prst="roundRect">
              <a:avLst/>
            </a:prstGeom>
            <a:solidFill>
              <a:srgbClr val="E6001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……</a:t>
              </a:r>
              <a:endParaRPr kumimoji="1" lang="zh-CN" altLang="en-US" sz="10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0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4328" y="3118680"/>
            <a:ext cx="630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新版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6848" y="3118680"/>
            <a:ext cx="88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8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5821" y="342187"/>
            <a:ext cx="10489984" cy="588213"/>
          </a:xfrm>
        </p:spPr>
        <p:txBody>
          <a:bodyPr/>
          <a:lstStyle/>
          <a:p>
            <a:r>
              <a:rPr lang="en-US" altLang="zh-CN" dirty="0" smtClean="0"/>
              <a:t>5.0</a:t>
            </a:r>
            <a:r>
              <a:rPr lang="zh-CN" altLang="en-US" dirty="0" smtClean="0"/>
              <a:t>版本－消息跨空间 ｜统一待办</a:t>
            </a:r>
            <a:r>
              <a:rPr lang="zh-CN" altLang="en-US" dirty="0"/>
              <a:t> </a:t>
            </a:r>
            <a:r>
              <a:rPr lang="zh-CN" altLang="en-US" dirty="0" smtClean="0"/>
              <a:t>｜</a:t>
            </a:r>
            <a:r>
              <a:rPr lang="zh-CN" altLang="en-US" dirty="0" smtClean="0"/>
              <a:t>统一消息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1" y="1539888"/>
            <a:ext cx="2315224" cy="411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48" y="1539887"/>
            <a:ext cx="2315224" cy="41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76" y="1539887"/>
            <a:ext cx="2315225" cy="4118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8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4328" y="3118680"/>
            <a:ext cx="753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企业专属“微信”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让工作更高效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6848" y="3118680"/>
            <a:ext cx="88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6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9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994" y="330738"/>
            <a:ext cx="10489984" cy="588213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打造以“人”为中心的沟通＋协同的社交化平台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4783330" y="1090216"/>
            <a:ext cx="1258029" cy="1258029"/>
          </a:xfrm>
          <a:custGeom>
            <a:avLst/>
            <a:gdLst>
              <a:gd name="connsiteX0" fmla="*/ 0 w 1258029"/>
              <a:gd name="connsiteY0" fmla="*/ 629015 h 1258029"/>
              <a:gd name="connsiteX1" fmla="*/ 629015 w 1258029"/>
              <a:gd name="connsiteY1" fmla="*/ 0 h 1258029"/>
              <a:gd name="connsiteX2" fmla="*/ 1258030 w 1258029"/>
              <a:gd name="connsiteY2" fmla="*/ 629015 h 1258029"/>
              <a:gd name="connsiteX3" fmla="*/ 629015 w 1258029"/>
              <a:gd name="connsiteY3" fmla="*/ 1258030 h 1258029"/>
              <a:gd name="connsiteX4" fmla="*/ 0 w 1258029"/>
              <a:gd name="connsiteY4" fmla="*/ 629015 h 12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029" h="1258029">
                <a:moveTo>
                  <a:pt x="0" y="629015"/>
                </a:moveTo>
                <a:cubicBezTo>
                  <a:pt x="0" y="281620"/>
                  <a:pt x="281620" y="0"/>
                  <a:pt x="629015" y="0"/>
                </a:cubicBezTo>
                <a:cubicBezTo>
                  <a:pt x="976410" y="0"/>
                  <a:pt x="1258030" y="281620"/>
                  <a:pt x="1258030" y="629015"/>
                </a:cubicBezTo>
                <a:cubicBezTo>
                  <a:pt x="1258030" y="976410"/>
                  <a:pt x="976410" y="1258030"/>
                  <a:pt x="629015" y="1258030"/>
                </a:cubicBezTo>
                <a:cubicBezTo>
                  <a:pt x="281620" y="1258030"/>
                  <a:pt x="0" y="976410"/>
                  <a:pt x="0" y="62901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kern="1200" dirty="0" smtClean="0">
                <a:latin typeface="Microsoft YaHei" charset="0"/>
                <a:ea typeface="Microsoft YaHei" charset="0"/>
                <a:cs typeface="Microsoft YaHei" charset="0"/>
              </a:rPr>
              <a:t>企业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kern="1200" dirty="0" smtClean="0">
                <a:latin typeface="Microsoft YaHei" charset="0"/>
                <a:ea typeface="Microsoft YaHei" charset="0"/>
                <a:cs typeface="Microsoft YaHei" charset="0"/>
              </a:rPr>
              <a:t>IM</a:t>
            </a:r>
            <a:endParaRPr lang="zh-CN" altLang="en-US" sz="1600" kern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任意形状 53"/>
          <p:cNvSpPr/>
          <p:nvPr/>
        </p:nvSpPr>
        <p:spPr>
          <a:xfrm rot="2160000">
            <a:off x="6001871" y="2057152"/>
            <a:ext cx="335555" cy="424584"/>
          </a:xfrm>
          <a:custGeom>
            <a:avLst/>
            <a:gdLst>
              <a:gd name="connsiteX0" fmla="*/ 0 w 335555"/>
              <a:gd name="connsiteY0" fmla="*/ 84917 h 424584"/>
              <a:gd name="connsiteX1" fmla="*/ 167778 w 335555"/>
              <a:gd name="connsiteY1" fmla="*/ 84917 h 424584"/>
              <a:gd name="connsiteX2" fmla="*/ 167778 w 335555"/>
              <a:gd name="connsiteY2" fmla="*/ 0 h 424584"/>
              <a:gd name="connsiteX3" fmla="*/ 335555 w 335555"/>
              <a:gd name="connsiteY3" fmla="*/ 212292 h 424584"/>
              <a:gd name="connsiteX4" fmla="*/ 167778 w 335555"/>
              <a:gd name="connsiteY4" fmla="*/ 424584 h 424584"/>
              <a:gd name="connsiteX5" fmla="*/ 167778 w 335555"/>
              <a:gd name="connsiteY5" fmla="*/ 339667 h 424584"/>
              <a:gd name="connsiteX6" fmla="*/ 0 w 335555"/>
              <a:gd name="connsiteY6" fmla="*/ 339667 h 424584"/>
              <a:gd name="connsiteX7" fmla="*/ 0 w 335555"/>
              <a:gd name="connsiteY7" fmla="*/ 84917 h 4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5" h="424584">
                <a:moveTo>
                  <a:pt x="0" y="84917"/>
                </a:moveTo>
                <a:lnTo>
                  <a:pt x="167778" y="84917"/>
                </a:lnTo>
                <a:lnTo>
                  <a:pt x="167778" y="0"/>
                </a:lnTo>
                <a:lnTo>
                  <a:pt x="335555" y="212292"/>
                </a:lnTo>
                <a:lnTo>
                  <a:pt x="167778" y="424584"/>
                </a:lnTo>
                <a:lnTo>
                  <a:pt x="167778" y="339667"/>
                </a:lnTo>
                <a:lnTo>
                  <a:pt x="0" y="339667"/>
                </a:lnTo>
                <a:lnTo>
                  <a:pt x="0" y="84917"/>
                </a:lnTo>
                <a:close/>
              </a:path>
            </a:pathLst>
          </a:custGeom>
          <a:solidFill>
            <a:srgbClr val="EA29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917" rIns="100665" bIns="84916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5" name="任意形状 54"/>
          <p:cNvSpPr/>
          <p:nvPr/>
        </p:nvSpPr>
        <p:spPr>
          <a:xfrm>
            <a:off x="6313304" y="2201807"/>
            <a:ext cx="1258029" cy="1258029"/>
          </a:xfrm>
          <a:custGeom>
            <a:avLst/>
            <a:gdLst>
              <a:gd name="connsiteX0" fmla="*/ 0 w 1258029"/>
              <a:gd name="connsiteY0" fmla="*/ 629015 h 1258029"/>
              <a:gd name="connsiteX1" fmla="*/ 629015 w 1258029"/>
              <a:gd name="connsiteY1" fmla="*/ 0 h 1258029"/>
              <a:gd name="connsiteX2" fmla="*/ 1258030 w 1258029"/>
              <a:gd name="connsiteY2" fmla="*/ 629015 h 1258029"/>
              <a:gd name="connsiteX3" fmla="*/ 629015 w 1258029"/>
              <a:gd name="connsiteY3" fmla="*/ 1258030 h 1258029"/>
              <a:gd name="connsiteX4" fmla="*/ 0 w 1258029"/>
              <a:gd name="connsiteY4" fmla="*/ 629015 h 12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029" h="1258029">
                <a:moveTo>
                  <a:pt x="0" y="629015"/>
                </a:moveTo>
                <a:cubicBezTo>
                  <a:pt x="0" y="281620"/>
                  <a:pt x="281620" y="0"/>
                  <a:pt x="629015" y="0"/>
                </a:cubicBezTo>
                <a:cubicBezTo>
                  <a:pt x="976410" y="0"/>
                  <a:pt x="1258030" y="281620"/>
                  <a:pt x="1258030" y="629015"/>
                </a:cubicBezTo>
                <a:cubicBezTo>
                  <a:pt x="1258030" y="976410"/>
                  <a:pt x="976410" y="1258030"/>
                  <a:pt x="629015" y="1258030"/>
                </a:cubicBezTo>
                <a:cubicBezTo>
                  <a:pt x="281620" y="1258030"/>
                  <a:pt x="0" y="976410"/>
                  <a:pt x="0" y="62901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IM+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协作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6" name="任意形状 55"/>
          <p:cNvSpPr/>
          <p:nvPr/>
        </p:nvSpPr>
        <p:spPr>
          <a:xfrm rot="17280000">
            <a:off x="6485277" y="3508793"/>
            <a:ext cx="335555" cy="424585"/>
          </a:xfrm>
          <a:custGeom>
            <a:avLst/>
            <a:gdLst>
              <a:gd name="connsiteX0" fmla="*/ 0 w 335555"/>
              <a:gd name="connsiteY0" fmla="*/ 84917 h 424584"/>
              <a:gd name="connsiteX1" fmla="*/ 167778 w 335555"/>
              <a:gd name="connsiteY1" fmla="*/ 84917 h 424584"/>
              <a:gd name="connsiteX2" fmla="*/ 167778 w 335555"/>
              <a:gd name="connsiteY2" fmla="*/ 0 h 424584"/>
              <a:gd name="connsiteX3" fmla="*/ 335555 w 335555"/>
              <a:gd name="connsiteY3" fmla="*/ 212292 h 424584"/>
              <a:gd name="connsiteX4" fmla="*/ 167778 w 335555"/>
              <a:gd name="connsiteY4" fmla="*/ 424584 h 424584"/>
              <a:gd name="connsiteX5" fmla="*/ 167778 w 335555"/>
              <a:gd name="connsiteY5" fmla="*/ 339667 h 424584"/>
              <a:gd name="connsiteX6" fmla="*/ 0 w 335555"/>
              <a:gd name="connsiteY6" fmla="*/ 339667 h 424584"/>
              <a:gd name="connsiteX7" fmla="*/ 0 w 335555"/>
              <a:gd name="connsiteY7" fmla="*/ 84917 h 4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5" h="424584">
                <a:moveTo>
                  <a:pt x="335555" y="339667"/>
                </a:moveTo>
                <a:lnTo>
                  <a:pt x="167777" y="339667"/>
                </a:lnTo>
                <a:lnTo>
                  <a:pt x="167777" y="424584"/>
                </a:lnTo>
                <a:lnTo>
                  <a:pt x="0" y="212292"/>
                </a:lnTo>
                <a:lnTo>
                  <a:pt x="167777" y="0"/>
                </a:lnTo>
                <a:lnTo>
                  <a:pt x="167777" y="84917"/>
                </a:lnTo>
                <a:lnTo>
                  <a:pt x="335555" y="84917"/>
                </a:lnTo>
                <a:lnTo>
                  <a:pt x="335555" y="339667"/>
                </a:lnTo>
                <a:close/>
              </a:path>
            </a:pathLst>
          </a:custGeom>
          <a:solidFill>
            <a:srgbClr val="EA29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917" rIns="100665" bIns="84916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任意形状 56"/>
          <p:cNvSpPr/>
          <p:nvPr/>
        </p:nvSpPr>
        <p:spPr>
          <a:xfrm>
            <a:off x="5728906" y="4000401"/>
            <a:ext cx="1258029" cy="1258029"/>
          </a:xfrm>
          <a:custGeom>
            <a:avLst/>
            <a:gdLst>
              <a:gd name="connsiteX0" fmla="*/ 0 w 1258029"/>
              <a:gd name="connsiteY0" fmla="*/ 629015 h 1258029"/>
              <a:gd name="connsiteX1" fmla="*/ 629015 w 1258029"/>
              <a:gd name="connsiteY1" fmla="*/ 0 h 1258029"/>
              <a:gd name="connsiteX2" fmla="*/ 1258030 w 1258029"/>
              <a:gd name="connsiteY2" fmla="*/ 629015 h 1258029"/>
              <a:gd name="connsiteX3" fmla="*/ 629015 w 1258029"/>
              <a:gd name="connsiteY3" fmla="*/ 1258030 h 1258029"/>
              <a:gd name="connsiteX4" fmla="*/ 0 w 1258029"/>
              <a:gd name="connsiteY4" fmla="*/ 629015 h 12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029" h="1258029">
                <a:moveTo>
                  <a:pt x="0" y="629015"/>
                </a:moveTo>
                <a:cubicBezTo>
                  <a:pt x="0" y="281620"/>
                  <a:pt x="281620" y="0"/>
                  <a:pt x="629015" y="0"/>
                </a:cubicBezTo>
                <a:cubicBezTo>
                  <a:pt x="976410" y="0"/>
                  <a:pt x="1258030" y="281620"/>
                  <a:pt x="1258030" y="629015"/>
                </a:cubicBezTo>
                <a:cubicBezTo>
                  <a:pt x="1258030" y="976410"/>
                  <a:pt x="976410" y="1258030"/>
                  <a:pt x="629015" y="1258030"/>
                </a:cubicBezTo>
                <a:cubicBezTo>
                  <a:pt x="281620" y="1258030"/>
                  <a:pt x="0" y="976410"/>
                  <a:pt x="0" y="62901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IM+ERP</a:t>
            </a:r>
            <a:endParaRPr lang="en-US" altLang="zh-CN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8" name="任意形状 57"/>
          <p:cNvSpPr/>
          <p:nvPr/>
        </p:nvSpPr>
        <p:spPr>
          <a:xfrm>
            <a:off x="5254064" y="4417122"/>
            <a:ext cx="335556" cy="424585"/>
          </a:xfrm>
          <a:custGeom>
            <a:avLst/>
            <a:gdLst>
              <a:gd name="connsiteX0" fmla="*/ 0 w 335555"/>
              <a:gd name="connsiteY0" fmla="*/ 84917 h 424584"/>
              <a:gd name="connsiteX1" fmla="*/ 167778 w 335555"/>
              <a:gd name="connsiteY1" fmla="*/ 84917 h 424584"/>
              <a:gd name="connsiteX2" fmla="*/ 167778 w 335555"/>
              <a:gd name="connsiteY2" fmla="*/ 0 h 424584"/>
              <a:gd name="connsiteX3" fmla="*/ 335555 w 335555"/>
              <a:gd name="connsiteY3" fmla="*/ 212292 h 424584"/>
              <a:gd name="connsiteX4" fmla="*/ 167778 w 335555"/>
              <a:gd name="connsiteY4" fmla="*/ 424584 h 424584"/>
              <a:gd name="connsiteX5" fmla="*/ 167778 w 335555"/>
              <a:gd name="connsiteY5" fmla="*/ 339667 h 424584"/>
              <a:gd name="connsiteX6" fmla="*/ 0 w 335555"/>
              <a:gd name="connsiteY6" fmla="*/ 339667 h 424584"/>
              <a:gd name="connsiteX7" fmla="*/ 0 w 335555"/>
              <a:gd name="connsiteY7" fmla="*/ 84917 h 4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5" h="424584">
                <a:moveTo>
                  <a:pt x="335555" y="339667"/>
                </a:moveTo>
                <a:lnTo>
                  <a:pt x="167777" y="339667"/>
                </a:lnTo>
                <a:lnTo>
                  <a:pt x="167777" y="424584"/>
                </a:lnTo>
                <a:lnTo>
                  <a:pt x="0" y="212292"/>
                </a:lnTo>
                <a:lnTo>
                  <a:pt x="167777" y="0"/>
                </a:lnTo>
                <a:lnTo>
                  <a:pt x="167777" y="84917"/>
                </a:lnTo>
                <a:lnTo>
                  <a:pt x="335555" y="84917"/>
                </a:lnTo>
                <a:lnTo>
                  <a:pt x="335555" y="339667"/>
                </a:lnTo>
                <a:close/>
              </a:path>
            </a:pathLst>
          </a:custGeom>
          <a:solidFill>
            <a:srgbClr val="EA29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917" rIns="100665" bIns="84916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9" name="任意形状 58"/>
          <p:cNvSpPr/>
          <p:nvPr/>
        </p:nvSpPr>
        <p:spPr>
          <a:xfrm>
            <a:off x="3837753" y="4000401"/>
            <a:ext cx="1258029" cy="1258029"/>
          </a:xfrm>
          <a:custGeom>
            <a:avLst/>
            <a:gdLst>
              <a:gd name="connsiteX0" fmla="*/ 0 w 1258029"/>
              <a:gd name="connsiteY0" fmla="*/ 629015 h 1258029"/>
              <a:gd name="connsiteX1" fmla="*/ 629015 w 1258029"/>
              <a:gd name="connsiteY1" fmla="*/ 0 h 1258029"/>
              <a:gd name="connsiteX2" fmla="*/ 1258030 w 1258029"/>
              <a:gd name="connsiteY2" fmla="*/ 629015 h 1258029"/>
              <a:gd name="connsiteX3" fmla="*/ 629015 w 1258029"/>
              <a:gd name="connsiteY3" fmla="*/ 1258030 h 1258029"/>
              <a:gd name="connsiteX4" fmla="*/ 0 w 1258029"/>
              <a:gd name="connsiteY4" fmla="*/ 629015 h 12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029" h="1258029">
                <a:moveTo>
                  <a:pt x="0" y="629015"/>
                </a:moveTo>
                <a:cubicBezTo>
                  <a:pt x="0" y="281620"/>
                  <a:pt x="281620" y="0"/>
                  <a:pt x="629015" y="0"/>
                </a:cubicBezTo>
                <a:cubicBezTo>
                  <a:pt x="976410" y="0"/>
                  <a:pt x="1258030" y="281620"/>
                  <a:pt x="1258030" y="629015"/>
                </a:cubicBezTo>
                <a:cubicBezTo>
                  <a:pt x="1258030" y="976410"/>
                  <a:pt x="976410" y="1258030"/>
                  <a:pt x="629015" y="1258030"/>
                </a:cubicBezTo>
                <a:cubicBezTo>
                  <a:pt x="281620" y="1258030"/>
                  <a:pt x="0" y="976410"/>
                  <a:pt x="0" y="62901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IM+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分享</a:t>
            </a:r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任意形状 59"/>
          <p:cNvSpPr/>
          <p:nvPr/>
        </p:nvSpPr>
        <p:spPr>
          <a:xfrm rot="4320000">
            <a:off x="4009726" y="3526857"/>
            <a:ext cx="335556" cy="424585"/>
          </a:xfrm>
          <a:custGeom>
            <a:avLst/>
            <a:gdLst>
              <a:gd name="connsiteX0" fmla="*/ 0 w 335555"/>
              <a:gd name="connsiteY0" fmla="*/ 84917 h 424584"/>
              <a:gd name="connsiteX1" fmla="*/ 167778 w 335555"/>
              <a:gd name="connsiteY1" fmla="*/ 84917 h 424584"/>
              <a:gd name="connsiteX2" fmla="*/ 167778 w 335555"/>
              <a:gd name="connsiteY2" fmla="*/ 0 h 424584"/>
              <a:gd name="connsiteX3" fmla="*/ 335555 w 335555"/>
              <a:gd name="connsiteY3" fmla="*/ 212292 h 424584"/>
              <a:gd name="connsiteX4" fmla="*/ 167778 w 335555"/>
              <a:gd name="connsiteY4" fmla="*/ 424584 h 424584"/>
              <a:gd name="connsiteX5" fmla="*/ 167778 w 335555"/>
              <a:gd name="connsiteY5" fmla="*/ 339667 h 424584"/>
              <a:gd name="connsiteX6" fmla="*/ 0 w 335555"/>
              <a:gd name="connsiteY6" fmla="*/ 339667 h 424584"/>
              <a:gd name="connsiteX7" fmla="*/ 0 w 335555"/>
              <a:gd name="connsiteY7" fmla="*/ 84917 h 4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5" h="424584">
                <a:moveTo>
                  <a:pt x="335555" y="339667"/>
                </a:moveTo>
                <a:lnTo>
                  <a:pt x="167777" y="339667"/>
                </a:lnTo>
                <a:lnTo>
                  <a:pt x="167777" y="424584"/>
                </a:lnTo>
                <a:lnTo>
                  <a:pt x="0" y="212292"/>
                </a:lnTo>
                <a:lnTo>
                  <a:pt x="167777" y="0"/>
                </a:lnTo>
                <a:lnTo>
                  <a:pt x="167777" y="84917"/>
                </a:lnTo>
                <a:lnTo>
                  <a:pt x="335555" y="84917"/>
                </a:lnTo>
                <a:lnTo>
                  <a:pt x="335555" y="339667"/>
                </a:lnTo>
                <a:close/>
              </a:path>
            </a:pathLst>
          </a:custGeom>
          <a:solidFill>
            <a:srgbClr val="EA29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917" rIns="100665" bIns="84916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1" name="任意形状 60"/>
          <p:cNvSpPr/>
          <p:nvPr/>
        </p:nvSpPr>
        <p:spPr>
          <a:xfrm>
            <a:off x="3253355" y="2201807"/>
            <a:ext cx="1258029" cy="1258029"/>
          </a:xfrm>
          <a:custGeom>
            <a:avLst/>
            <a:gdLst>
              <a:gd name="connsiteX0" fmla="*/ 0 w 1258029"/>
              <a:gd name="connsiteY0" fmla="*/ 629015 h 1258029"/>
              <a:gd name="connsiteX1" fmla="*/ 629015 w 1258029"/>
              <a:gd name="connsiteY1" fmla="*/ 0 h 1258029"/>
              <a:gd name="connsiteX2" fmla="*/ 1258030 w 1258029"/>
              <a:gd name="connsiteY2" fmla="*/ 629015 h 1258029"/>
              <a:gd name="connsiteX3" fmla="*/ 629015 w 1258029"/>
              <a:gd name="connsiteY3" fmla="*/ 1258030 h 1258029"/>
              <a:gd name="connsiteX4" fmla="*/ 0 w 1258029"/>
              <a:gd name="connsiteY4" fmla="*/ 629015 h 12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029" h="1258029">
                <a:moveTo>
                  <a:pt x="0" y="629015"/>
                </a:moveTo>
                <a:cubicBezTo>
                  <a:pt x="0" y="281620"/>
                  <a:pt x="281620" y="0"/>
                  <a:pt x="629015" y="0"/>
                </a:cubicBezTo>
                <a:cubicBezTo>
                  <a:pt x="976410" y="0"/>
                  <a:pt x="1258030" y="281620"/>
                  <a:pt x="1258030" y="629015"/>
                </a:cubicBezTo>
                <a:cubicBezTo>
                  <a:pt x="1258030" y="976410"/>
                  <a:pt x="976410" y="1258030"/>
                  <a:pt x="629015" y="1258030"/>
                </a:cubicBezTo>
                <a:cubicBezTo>
                  <a:pt x="281620" y="1258030"/>
                  <a:pt x="0" y="976410"/>
                  <a:pt x="0" y="629015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企业内外网状联系</a:t>
            </a:r>
          </a:p>
        </p:txBody>
      </p:sp>
      <p:sp>
        <p:nvSpPr>
          <p:cNvPr id="62" name="任意形状 61"/>
          <p:cNvSpPr/>
          <p:nvPr/>
        </p:nvSpPr>
        <p:spPr>
          <a:xfrm rot="19440000">
            <a:off x="4471896" y="2068316"/>
            <a:ext cx="335555" cy="424584"/>
          </a:xfrm>
          <a:custGeom>
            <a:avLst/>
            <a:gdLst>
              <a:gd name="connsiteX0" fmla="*/ 0 w 335555"/>
              <a:gd name="connsiteY0" fmla="*/ 84917 h 424584"/>
              <a:gd name="connsiteX1" fmla="*/ 167778 w 335555"/>
              <a:gd name="connsiteY1" fmla="*/ 84917 h 424584"/>
              <a:gd name="connsiteX2" fmla="*/ 167778 w 335555"/>
              <a:gd name="connsiteY2" fmla="*/ 0 h 424584"/>
              <a:gd name="connsiteX3" fmla="*/ 335555 w 335555"/>
              <a:gd name="connsiteY3" fmla="*/ 212292 h 424584"/>
              <a:gd name="connsiteX4" fmla="*/ 167778 w 335555"/>
              <a:gd name="connsiteY4" fmla="*/ 424584 h 424584"/>
              <a:gd name="connsiteX5" fmla="*/ 167778 w 335555"/>
              <a:gd name="connsiteY5" fmla="*/ 339667 h 424584"/>
              <a:gd name="connsiteX6" fmla="*/ 0 w 335555"/>
              <a:gd name="connsiteY6" fmla="*/ 339667 h 424584"/>
              <a:gd name="connsiteX7" fmla="*/ 0 w 335555"/>
              <a:gd name="connsiteY7" fmla="*/ 84917 h 42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5" h="424584">
                <a:moveTo>
                  <a:pt x="0" y="84917"/>
                </a:moveTo>
                <a:lnTo>
                  <a:pt x="167778" y="84917"/>
                </a:lnTo>
                <a:lnTo>
                  <a:pt x="167778" y="0"/>
                </a:lnTo>
                <a:lnTo>
                  <a:pt x="335555" y="212292"/>
                </a:lnTo>
                <a:lnTo>
                  <a:pt x="167778" y="424584"/>
                </a:lnTo>
                <a:lnTo>
                  <a:pt x="167778" y="339667"/>
                </a:lnTo>
                <a:lnTo>
                  <a:pt x="0" y="339667"/>
                </a:lnTo>
                <a:lnTo>
                  <a:pt x="0" y="84917"/>
                </a:lnTo>
                <a:close/>
              </a:path>
            </a:pathLst>
          </a:custGeom>
          <a:solidFill>
            <a:srgbClr val="EA29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917" rIns="100665" bIns="8491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13563" y="2364835"/>
            <a:ext cx="2055839" cy="1897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左右箭头标注 5"/>
          <p:cNvSpPr/>
          <p:nvPr/>
        </p:nvSpPr>
        <p:spPr>
          <a:xfrm>
            <a:off x="7966451" y="1989164"/>
            <a:ext cx="1107170" cy="2874083"/>
          </a:xfrm>
          <a:prstGeom prst="leftRightArrowCallout">
            <a:avLst>
              <a:gd name="adj1" fmla="val 18661"/>
              <a:gd name="adj2" fmla="val 25314"/>
              <a:gd name="adj3" fmla="val 19289"/>
              <a:gd name="adj4" fmla="val 48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友空间开放集成服务</a:t>
            </a:r>
            <a:endParaRPr lang="zh-CN" altLang="en-US" sz="1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24972" y="1927613"/>
            <a:ext cx="1010095" cy="495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dirty="0">
                <a:latin typeface="Microsoft YaHei" charset="0"/>
                <a:ea typeface="Microsoft YaHei" charset="0"/>
                <a:cs typeface="Microsoft YaHei" charset="0"/>
              </a:rPr>
              <a:t>内部员工</a:t>
            </a:r>
          </a:p>
        </p:txBody>
      </p:sp>
      <p:sp>
        <p:nvSpPr>
          <p:cNvPr id="36" name="矩形 35"/>
          <p:cNvSpPr/>
          <p:nvPr/>
        </p:nvSpPr>
        <p:spPr>
          <a:xfrm>
            <a:off x="1424972" y="2586494"/>
            <a:ext cx="1010095" cy="495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>
                <a:latin typeface="Microsoft YaHei" charset="0"/>
                <a:ea typeface="Microsoft YaHei" charset="0"/>
                <a:cs typeface="Microsoft YaHei" charset="0"/>
              </a:rPr>
              <a:t>伙伴</a:t>
            </a:r>
          </a:p>
        </p:txBody>
      </p:sp>
      <p:sp>
        <p:nvSpPr>
          <p:cNvPr id="37" name="矩形 36"/>
          <p:cNvSpPr/>
          <p:nvPr/>
        </p:nvSpPr>
        <p:spPr>
          <a:xfrm>
            <a:off x="1424972" y="3301739"/>
            <a:ext cx="1010095" cy="495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>
                <a:latin typeface="Microsoft YaHei" charset="0"/>
                <a:ea typeface="Microsoft YaHei" charset="0"/>
                <a:cs typeface="Microsoft YaHei" charset="0"/>
              </a:rPr>
              <a:t>供应商</a:t>
            </a:r>
          </a:p>
        </p:txBody>
      </p:sp>
      <p:sp>
        <p:nvSpPr>
          <p:cNvPr id="38" name="矩形 37"/>
          <p:cNvSpPr/>
          <p:nvPr/>
        </p:nvSpPr>
        <p:spPr>
          <a:xfrm>
            <a:off x="1412265" y="3995139"/>
            <a:ext cx="1034687" cy="495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7094" tIns="207094" rIns="207094" bIns="207094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100" dirty="0">
                <a:latin typeface="Microsoft YaHei" charset="0"/>
                <a:ea typeface="Microsoft YaHei" charset="0"/>
                <a:cs typeface="Microsoft YaHei" charset="0"/>
              </a:rPr>
              <a:t>外部人员</a:t>
            </a:r>
          </a:p>
        </p:txBody>
      </p:sp>
      <p:sp>
        <p:nvSpPr>
          <p:cNvPr id="39" name="右大括号 38"/>
          <p:cNvSpPr/>
          <p:nvPr/>
        </p:nvSpPr>
        <p:spPr>
          <a:xfrm>
            <a:off x="2446952" y="2013758"/>
            <a:ext cx="415922" cy="2328801"/>
          </a:xfrm>
          <a:prstGeom prst="rightBrace">
            <a:avLst/>
          </a:prstGeom>
          <a:ln w="19050">
            <a:solidFill>
              <a:srgbClr val="EA2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左大括号 33"/>
          <p:cNvSpPr/>
          <p:nvPr/>
        </p:nvSpPr>
        <p:spPr>
          <a:xfrm>
            <a:off x="9191310" y="1454928"/>
            <a:ext cx="368387" cy="3953285"/>
          </a:xfrm>
          <a:prstGeom prst="leftBrace">
            <a:avLst/>
          </a:prstGeom>
          <a:ln w="19050">
            <a:solidFill>
              <a:srgbClr val="EA29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流程图: 磁盘 64"/>
          <p:cNvSpPr/>
          <p:nvPr/>
        </p:nvSpPr>
        <p:spPr>
          <a:xfrm>
            <a:off x="2156135" y="5295131"/>
            <a:ext cx="6701326" cy="1295043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1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en-US" altLang="zh-CN" sz="9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en-US" altLang="zh-CN" sz="9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endParaRPr lang="en-US" altLang="zh-CN" sz="9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安全的沟通＋协同的社交化平台</a:t>
            </a:r>
            <a:endParaRPr lang="zh-CN" altLang="en-US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AutoShape 32"/>
          <p:cNvSpPr>
            <a:spLocks noChangeArrowheads="1"/>
          </p:cNvSpPr>
          <p:nvPr/>
        </p:nvSpPr>
        <p:spPr bwMode="auto">
          <a:xfrm>
            <a:off x="3969200" y="5322050"/>
            <a:ext cx="1057276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订阅号服务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AutoShape 32"/>
          <p:cNvSpPr>
            <a:spLocks noChangeArrowheads="1"/>
          </p:cNvSpPr>
          <p:nvPr/>
        </p:nvSpPr>
        <p:spPr bwMode="auto">
          <a:xfrm>
            <a:off x="5052972" y="5322050"/>
            <a:ext cx="1089903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电话会议服务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AutoShape 32"/>
          <p:cNvSpPr>
            <a:spLocks noChangeArrowheads="1"/>
          </p:cNvSpPr>
          <p:nvPr/>
        </p:nvSpPr>
        <p:spPr bwMode="auto">
          <a:xfrm>
            <a:off x="2907405" y="5310430"/>
            <a:ext cx="1040882" cy="323029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即时通信服务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AutoShape 32"/>
          <p:cNvSpPr>
            <a:spLocks noChangeArrowheads="1"/>
          </p:cNvSpPr>
          <p:nvPr/>
        </p:nvSpPr>
        <p:spPr bwMode="auto">
          <a:xfrm>
            <a:off x="6154835" y="5322050"/>
            <a:ext cx="1072079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视频直播服务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AutoShape 32"/>
          <p:cNvSpPr>
            <a:spLocks noChangeArrowheads="1"/>
          </p:cNvSpPr>
          <p:nvPr/>
        </p:nvSpPr>
        <p:spPr bwMode="auto">
          <a:xfrm>
            <a:off x="7242975" y="5322050"/>
            <a:ext cx="1072079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内容分享服务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auto">
          <a:xfrm>
            <a:off x="3962523" y="5666795"/>
            <a:ext cx="1057276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短信服务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AutoShape 32"/>
          <p:cNvSpPr>
            <a:spLocks noChangeArrowheads="1"/>
          </p:cNvSpPr>
          <p:nvPr/>
        </p:nvSpPr>
        <p:spPr bwMode="auto">
          <a:xfrm>
            <a:off x="5046294" y="5666795"/>
            <a:ext cx="1089903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网络会议服务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AutoShape 32"/>
          <p:cNvSpPr>
            <a:spLocks noChangeArrowheads="1"/>
          </p:cNvSpPr>
          <p:nvPr/>
        </p:nvSpPr>
        <p:spPr bwMode="auto">
          <a:xfrm>
            <a:off x="2900727" y="5655175"/>
            <a:ext cx="1040882" cy="323029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消息推送服务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AutoShape 32"/>
          <p:cNvSpPr>
            <a:spLocks noChangeArrowheads="1"/>
          </p:cNvSpPr>
          <p:nvPr/>
        </p:nvSpPr>
        <p:spPr bwMode="auto">
          <a:xfrm>
            <a:off x="6148157" y="5666795"/>
            <a:ext cx="1072079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场景协作服务</a:t>
            </a: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AutoShape 32"/>
          <p:cNvSpPr>
            <a:spLocks noChangeArrowheads="1"/>
          </p:cNvSpPr>
          <p:nvPr/>
        </p:nvSpPr>
        <p:spPr bwMode="auto">
          <a:xfrm>
            <a:off x="7236298" y="5666795"/>
            <a:ext cx="1072079" cy="32382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05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安全机制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05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任意形状 63"/>
          <p:cNvSpPr/>
          <p:nvPr/>
        </p:nvSpPr>
        <p:spPr>
          <a:xfrm>
            <a:off x="5003885" y="2933243"/>
            <a:ext cx="890280" cy="803500"/>
          </a:xfrm>
          <a:custGeom>
            <a:avLst/>
            <a:gdLst>
              <a:gd name="connsiteX0" fmla="*/ 0 w 890280"/>
              <a:gd name="connsiteY0" fmla="*/ 401750 h 803500"/>
              <a:gd name="connsiteX1" fmla="*/ 445140 w 890280"/>
              <a:gd name="connsiteY1" fmla="*/ 0 h 803500"/>
              <a:gd name="connsiteX2" fmla="*/ 890280 w 890280"/>
              <a:gd name="connsiteY2" fmla="*/ 401750 h 803500"/>
              <a:gd name="connsiteX3" fmla="*/ 445140 w 890280"/>
              <a:gd name="connsiteY3" fmla="*/ 803500 h 803500"/>
              <a:gd name="connsiteX4" fmla="*/ 0 w 890280"/>
              <a:gd name="connsiteY4" fmla="*/ 401750 h 8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280" h="803500">
                <a:moveTo>
                  <a:pt x="0" y="401750"/>
                </a:moveTo>
                <a:cubicBezTo>
                  <a:pt x="0" y="179870"/>
                  <a:pt x="199296" y="0"/>
                  <a:pt x="445140" y="0"/>
                </a:cubicBezTo>
                <a:cubicBezTo>
                  <a:pt x="690984" y="0"/>
                  <a:pt x="890280" y="179870"/>
                  <a:pt x="890280" y="401750"/>
                </a:cubicBezTo>
                <a:cubicBezTo>
                  <a:pt x="890280" y="623630"/>
                  <a:pt x="690984" y="803500"/>
                  <a:pt x="445140" y="803500"/>
                </a:cubicBezTo>
                <a:cubicBezTo>
                  <a:pt x="199296" y="803500"/>
                  <a:pt x="0" y="623630"/>
                  <a:pt x="0" y="401750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603" tIns="139895" rIns="152603" bIns="139895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3500" kern="1200" dirty="0" smtClean="0">
                <a:latin typeface="Microsoft YaHei" charset="0"/>
                <a:ea typeface="Microsoft YaHei" charset="0"/>
                <a:cs typeface="Microsoft YaHei" charset="0"/>
              </a:rPr>
              <a:t>人</a:t>
            </a:r>
            <a:endParaRPr lang="zh-CN" altLang="en-US" sz="3500" kern="1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5" name="任意形状 64"/>
          <p:cNvSpPr/>
          <p:nvPr/>
        </p:nvSpPr>
        <p:spPr>
          <a:xfrm rot="16200000">
            <a:off x="5395619" y="2860783"/>
            <a:ext cx="106812" cy="38108"/>
          </a:xfrm>
          <a:custGeom>
            <a:avLst/>
            <a:gdLst>
              <a:gd name="connsiteX0" fmla="*/ 0 w 106812"/>
              <a:gd name="connsiteY0" fmla="*/ 19054 h 38108"/>
              <a:gd name="connsiteX1" fmla="*/ 106812 w 106812"/>
              <a:gd name="connsiteY1" fmla="*/ 19054 h 3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812" h="38108">
                <a:moveTo>
                  <a:pt x="0" y="19054"/>
                </a:moveTo>
                <a:lnTo>
                  <a:pt x="106812" y="19054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437" tIns="16384" rIns="63435" bIns="1638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7" name="任意形状 66"/>
          <p:cNvSpPr/>
          <p:nvPr/>
        </p:nvSpPr>
        <p:spPr>
          <a:xfrm>
            <a:off x="5894165" y="3315939"/>
            <a:ext cx="63422" cy="38108"/>
          </a:xfrm>
          <a:custGeom>
            <a:avLst/>
            <a:gdLst>
              <a:gd name="connsiteX0" fmla="*/ 0 w 63422"/>
              <a:gd name="connsiteY0" fmla="*/ 19054 h 38108"/>
              <a:gd name="connsiteX1" fmla="*/ 63422 w 63422"/>
              <a:gd name="connsiteY1" fmla="*/ 19054 h 3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422" h="38108">
                <a:moveTo>
                  <a:pt x="0" y="19054"/>
                </a:moveTo>
                <a:lnTo>
                  <a:pt x="63422" y="19054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26" tIns="17468" rIns="42825" bIns="17469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9" name="任意形状 68"/>
          <p:cNvSpPr/>
          <p:nvPr/>
        </p:nvSpPr>
        <p:spPr>
          <a:xfrm rot="5400000">
            <a:off x="5395619" y="3771095"/>
            <a:ext cx="106812" cy="38108"/>
          </a:xfrm>
          <a:custGeom>
            <a:avLst/>
            <a:gdLst>
              <a:gd name="connsiteX0" fmla="*/ 0 w 106812"/>
              <a:gd name="connsiteY0" fmla="*/ 19054 h 38108"/>
              <a:gd name="connsiteX1" fmla="*/ 106812 w 106812"/>
              <a:gd name="connsiteY1" fmla="*/ 19054 h 3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812" h="38108">
                <a:moveTo>
                  <a:pt x="0" y="19054"/>
                </a:moveTo>
                <a:lnTo>
                  <a:pt x="106812" y="19054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436" tIns="16384" rIns="63436" bIns="16384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任意形状 70"/>
          <p:cNvSpPr/>
          <p:nvPr/>
        </p:nvSpPr>
        <p:spPr>
          <a:xfrm>
            <a:off x="4940463" y="3315938"/>
            <a:ext cx="63422" cy="38109"/>
          </a:xfrm>
          <a:custGeom>
            <a:avLst/>
            <a:gdLst>
              <a:gd name="connsiteX0" fmla="*/ 0 w 63422"/>
              <a:gd name="connsiteY0" fmla="*/ 19054 h 38108"/>
              <a:gd name="connsiteX1" fmla="*/ 63422 w 63422"/>
              <a:gd name="connsiteY1" fmla="*/ 19054 h 3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422" h="38108">
                <a:moveTo>
                  <a:pt x="63422" y="19054"/>
                </a:moveTo>
                <a:lnTo>
                  <a:pt x="0" y="19054"/>
                </a:lnTo>
              </a:path>
            </a:pathLst>
          </a:custGeom>
          <a:noFill/>
        </p:spPr>
        <p:style>
          <a:lnRef idx="2">
            <a:schemeClr val="accent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2825" tIns="17469" rIns="42826" bIns="17469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2" name="图片 41" descr="文库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311" y="3981427"/>
            <a:ext cx="1340337" cy="1072302"/>
          </a:xfrm>
          <a:prstGeom prst="rect">
            <a:avLst/>
          </a:prstGeom>
        </p:spPr>
      </p:pic>
      <p:pic>
        <p:nvPicPr>
          <p:cNvPr id="43" name="图片 42" descr="审批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62" y="1025096"/>
            <a:ext cx="1340337" cy="10723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48"/>
          <p:cNvSpPr txBox="1"/>
          <p:nvPr/>
        </p:nvSpPr>
        <p:spPr>
          <a:xfrm>
            <a:off x="9275803" y="1736687"/>
            <a:ext cx="1513911" cy="26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审批协作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5" name="图片 44" descr="微邮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42" y="2942273"/>
            <a:ext cx="1340337" cy="1072302"/>
          </a:xfrm>
          <a:prstGeom prst="rect">
            <a:avLst/>
          </a:prstGeom>
        </p:spPr>
      </p:pic>
      <p:sp>
        <p:nvSpPr>
          <p:cNvPr id="46" name="TextBox 48"/>
          <p:cNvSpPr txBox="1"/>
          <p:nvPr/>
        </p:nvSpPr>
        <p:spPr>
          <a:xfrm>
            <a:off x="9411642" y="3704877"/>
            <a:ext cx="1247764" cy="26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微邮协作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TextBox 48"/>
          <p:cNvSpPr txBox="1"/>
          <p:nvPr/>
        </p:nvSpPr>
        <p:spPr>
          <a:xfrm>
            <a:off x="9435666" y="4734412"/>
            <a:ext cx="1247764" cy="26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文件协作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278569" y="2670756"/>
            <a:ext cx="1513910" cy="26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项目协作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9" name="图片 48" descr="项目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43" y="1978429"/>
            <a:ext cx="1340337" cy="1072302"/>
          </a:xfrm>
          <a:prstGeom prst="rect">
            <a:avLst/>
          </a:prstGeom>
        </p:spPr>
      </p:pic>
      <p:pic>
        <p:nvPicPr>
          <p:cNvPr id="50" name="图片 49" descr="任务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62" y="5006121"/>
            <a:ext cx="1340337" cy="1072302"/>
          </a:xfrm>
          <a:prstGeom prst="rect">
            <a:avLst/>
          </a:prstGeom>
        </p:spPr>
      </p:pic>
      <p:sp>
        <p:nvSpPr>
          <p:cNvPr id="51" name="TextBox 48"/>
          <p:cNvSpPr txBox="1"/>
          <p:nvPr/>
        </p:nvSpPr>
        <p:spPr>
          <a:xfrm>
            <a:off x="9436814" y="5756340"/>
            <a:ext cx="1247764" cy="26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ERP</a:t>
            </a:r>
            <a:r>
              <a:rPr lang="zh-CN" altLang="en-US" sz="1100" dirty="0" smtClean="0">
                <a:solidFill>
                  <a:schemeClr val="tx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系统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5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994" y="330738"/>
            <a:ext cx="10489984" cy="588213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企业沟通场景－构建企业员工的内外网状联系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任意形状 3"/>
          <p:cNvSpPr/>
          <p:nvPr/>
        </p:nvSpPr>
        <p:spPr>
          <a:xfrm>
            <a:off x="2749494" y="3646723"/>
            <a:ext cx="1292447" cy="1292447"/>
          </a:xfrm>
          <a:custGeom>
            <a:avLst/>
            <a:gdLst>
              <a:gd name="connsiteX0" fmla="*/ 0 w 1292447"/>
              <a:gd name="connsiteY0" fmla="*/ 646224 h 1292447"/>
              <a:gd name="connsiteX1" fmla="*/ 646224 w 1292447"/>
              <a:gd name="connsiteY1" fmla="*/ 0 h 1292447"/>
              <a:gd name="connsiteX2" fmla="*/ 1292448 w 1292447"/>
              <a:gd name="connsiteY2" fmla="*/ 646224 h 1292447"/>
              <a:gd name="connsiteX3" fmla="*/ 646224 w 1292447"/>
              <a:gd name="connsiteY3" fmla="*/ 1292448 h 1292447"/>
              <a:gd name="connsiteX4" fmla="*/ 0 w 1292447"/>
              <a:gd name="connsiteY4" fmla="*/ 646224 h 129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2447" h="1292447">
                <a:moveTo>
                  <a:pt x="0" y="646224"/>
                </a:moveTo>
                <a:cubicBezTo>
                  <a:pt x="0" y="289324"/>
                  <a:pt x="289324" y="0"/>
                  <a:pt x="646224" y="0"/>
                </a:cubicBezTo>
                <a:cubicBezTo>
                  <a:pt x="1003124" y="0"/>
                  <a:pt x="1292448" y="289324"/>
                  <a:pt x="1292448" y="646224"/>
                </a:cubicBezTo>
                <a:cubicBezTo>
                  <a:pt x="1292448" y="1003124"/>
                  <a:pt x="1003124" y="1292448"/>
                  <a:pt x="646224" y="1292448"/>
                </a:cubicBezTo>
                <a:cubicBezTo>
                  <a:pt x="289324" y="1292448"/>
                  <a:pt x="0" y="1003124"/>
                  <a:pt x="0" y="646224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164" tIns="198164" rIns="198164" bIns="198164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企业员工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左箭头 6"/>
          <p:cNvSpPr/>
          <p:nvPr/>
        </p:nvSpPr>
        <p:spPr>
          <a:xfrm>
            <a:off x="1876579" y="4095536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形状 7"/>
          <p:cNvSpPr/>
          <p:nvPr/>
        </p:nvSpPr>
        <p:spPr>
          <a:xfrm>
            <a:off x="983937" y="3931061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同部门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员工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1358154" y="2779341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跨部门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员工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任意形状 22"/>
          <p:cNvSpPr/>
          <p:nvPr/>
        </p:nvSpPr>
        <p:spPr>
          <a:xfrm>
            <a:off x="2403181" y="2067538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伙伴</a:t>
            </a:r>
          </a:p>
        </p:txBody>
      </p:sp>
      <p:sp>
        <p:nvSpPr>
          <p:cNvPr id="25" name="任意形状 24"/>
          <p:cNvSpPr/>
          <p:nvPr/>
        </p:nvSpPr>
        <p:spPr>
          <a:xfrm>
            <a:off x="3581514" y="2067538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供应商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任意形状 26"/>
          <p:cNvSpPr/>
          <p:nvPr/>
        </p:nvSpPr>
        <p:spPr>
          <a:xfrm>
            <a:off x="4659200" y="2779341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客户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任意形状 28"/>
          <p:cNvSpPr/>
          <p:nvPr/>
        </p:nvSpPr>
        <p:spPr>
          <a:xfrm>
            <a:off x="4919114" y="3931061"/>
            <a:ext cx="904713" cy="723770"/>
          </a:xfrm>
          <a:custGeom>
            <a:avLst/>
            <a:gdLst>
              <a:gd name="connsiteX0" fmla="*/ 0 w 904713"/>
              <a:gd name="connsiteY0" fmla="*/ 72377 h 723770"/>
              <a:gd name="connsiteX1" fmla="*/ 72377 w 904713"/>
              <a:gd name="connsiteY1" fmla="*/ 0 h 723770"/>
              <a:gd name="connsiteX2" fmla="*/ 832336 w 904713"/>
              <a:gd name="connsiteY2" fmla="*/ 0 h 723770"/>
              <a:gd name="connsiteX3" fmla="*/ 904713 w 904713"/>
              <a:gd name="connsiteY3" fmla="*/ 72377 h 723770"/>
              <a:gd name="connsiteX4" fmla="*/ 904713 w 904713"/>
              <a:gd name="connsiteY4" fmla="*/ 651393 h 723770"/>
              <a:gd name="connsiteX5" fmla="*/ 832336 w 904713"/>
              <a:gd name="connsiteY5" fmla="*/ 723770 h 723770"/>
              <a:gd name="connsiteX6" fmla="*/ 72377 w 904713"/>
              <a:gd name="connsiteY6" fmla="*/ 723770 h 723770"/>
              <a:gd name="connsiteX7" fmla="*/ 0 w 904713"/>
              <a:gd name="connsiteY7" fmla="*/ 651393 h 723770"/>
              <a:gd name="connsiteX8" fmla="*/ 0 w 904713"/>
              <a:gd name="connsiteY8" fmla="*/ 72377 h 72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713" h="723770">
                <a:moveTo>
                  <a:pt x="0" y="72377"/>
                </a:moveTo>
                <a:cubicBezTo>
                  <a:pt x="0" y="32404"/>
                  <a:pt x="32404" y="0"/>
                  <a:pt x="72377" y="0"/>
                </a:cubicBezTo>
                <a:lnTo>
                  <a:pt x="832336" y="0"/>
                </a:lnTo>
                <a:cubicBezTo>
                  <a:pt x="872309" y="0"/>
                  <a:pt x="904713" y="32404"/>
                  <a:pt x="904713" y="72377"/>
                </a:cubicBezTo>
                <a:lnTo>
                  <a:pt x="904713" y="651393"/>
                </a:lnTo>
                <a:cubicBezTo>
                  <a:pt x="904713" y="691366"/>
                  <a:pt x="872309" y="723770"/>
                  <a:pt x="832336" y="723770"/>
                </a:cubicBezTo>
                <a:lnTo>
                  <a:pt x="72377" y="723770"/>
                </a:lnTo>
                <a:cubicBezTo>
                  <a:pt x="32404" y="723770"/>
                  <a:pt x="0" y="691366"/>
                  <a:pt x="0" y="651393"/>
                </a:cubicBezTo>
                <a:lnTo>
                  <a:pt x="0" y="723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868" tIns="47868" rIns="47868" bIns="4786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kern="1200" dirty="0" smtClean="0">
                <a:latin typeface="微软雅黑"/>
                <a:ea typeface="微软雅黑"/>
                <a:cs typeface="微软雅黑"/>
              </a:rPr>
              <a:t>外部人员</a:t>
            </a:r>
            <a:endParaRPr lang="zh-CN" altLang="en-US" sz="1400" kern="1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3" name="左箭头 62"/>
          <p:cNvSpPr/>
          <p:nvPr/>
        </p:nvSpPr>
        <p:spPr>
          <a:xfrm rot="2499954">
            <a:off x="2175032" y="3369527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左箭头 65"/>
          <p:cNvSpPr/>
          <p:nvPr/>
        </p:nvSpPr>
        <p:spPr>
          <a:xfrm rot="4702812">
            <a:off x="2754905" y="3050093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左箭头 67"/>
          <p:cNvSpPr/>
          <p:nvPr/>
        </p:nvSpPr>
        <p:spPr>
          <a:xfrm rot="6399289">
            <a:off x="3386224" y="3103788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0" name="左箭头 69"/>
          <p:cNvSpPr/>
          <p:nvPr/>
        </p:nvSpPr>
        <p:spPr>
          <a:xfrm rot="8461695">
            <a:off x="3896954" y="3519676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左箭头 71"/>
          <p:cNvSpPr/>
          <p:nvPr/>
        </p:nvSpPr>
        <p:spPr>
          <a:xfrm rot="10800000">
            <a:off x="4052495" y="4072587"/>
            <a:ext cx="850290" cy="39482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Shape 229"/>
          <p:cNvSpPr/>
          <p:nvPr/>
        </p:nvSpPr>
        <p:spPr>
          <a:xfrm>
            <a:off x="6254091" y="1472648"/>
            <a:ext cx="5514240" cy="45332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819" tIns="91819" rIns="91819" bIns="91819">
            <a:spAutoFit/>
          </a:bodyPr>
          <a:lstStyle>
            <a:lvl1pPr algn="just">
              <a:lnSpc>
                <a:spcPct val="140000"/>
              </a:lnSpc>
              <a:spcBef>
                <a:spcPts val="200"/>
              </a:spcBef>
              <a:defRPr sz="3400">
                <a:solidFill>
                  <a:srgbClr val="535361"/>
                </a:solidFill>
                <a:latin typeface="FZLanTingKanHei-R-GBK"/>
                <a:ea typeface="FZLanTingKanHei-R-GBK"/>
                <a:cs typeface="FZLanTingKanHei-R-GBK"/>
                <a:sym typeface="FZLanTingKanHei-R-GBK"/>
              </a:defRPr>
            </a:lvl1pPr>
          </a:lstStyle>
          <a:p>
            <a:pPr>
              <a:lnSpc>
                <a:spcPts val="216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员工关系网构建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企业内部员工、伙伴、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客户等人员之间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，通过业务、项目、专业领域等构建了一个专属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的关系网络，在这个网络关系中产生各种联系</a:t>
            </a: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2160"/>
              </a:lnSpc>
            </a:pP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216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企业内沟通－更安全的企业内团队聊天</a:t>
            </a: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支持快速根据组织结构创建企业千人大群，仅允许企业内部人加入，且离职人员自动移除团队群，群聊天增加安全水印，聊天更安全</a:t>
            </a:r>
          </a:p>
          <a:p>
            <a:pPr>
              <a:lnSpc>
                <a:spcPts val="2160"/>
              </a:lnSpc>
            </a:pP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216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跨组织、跨企业协作沟通－更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灵活的企业间协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作群组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连接伙伴、供应商等企业内外联系人，跨部门跨企业间的协作更灵活，更高效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21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970" y="295747"/>
            <a:ext cx="10489984" cy="588213"/>
          </a:xfrm>
        </p:spPr>
        <p:txBody>
          <a:bodyPr/>
          <a:lstStyle/>
          <a:p>
            <a:r>
              <a:rPr lang="zh-CN" altLang="en-US" dirty="0" smtClean="0"/>
              <a:t>企业</a:t>
            </a:r>
            <a:r>
              <a:rPr lang="en-US" altLang="zh-CN" dirty="0" smtClean="0"/>
              <a:t>IM</a:t>
            </a:r>
            <a:r>
              <a:rPr lang="zh-CN" altLang="en-US" dirty="0" smtClean="0"/>
              <a:t>多样化沟通方式，让工作与沟通完美融合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64" y="-2613746"/>
            <a:ext cx="500965" cy="518715"/>
          </a:xfrm>
          <a:prstGeom prst="rect">
            <a:avLst/>
          </a:prstGeom>
        </p:spPr>
      </p:pic>
      <p:sp>
        <p:nvSpPr>
          <p:cNvPr id="23" name="Shape 229"/>
          <p:cNvSpPr/>
          <p:nvPr/>
        </p:nvSpPr>
        <p:spPr>
          <a:xfrm>
            <a:off x="745764" y="2056039"/>
            <a:ext cx="6324600" cy="292669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819" tIns="91819" rIns="91819" bIns="91819">
            <a:spAutoFit/>
          </a:bodyPr>
          <a:lstStyle>
            <a:lvl1pPr algn="just">
              <a:lnSpc>
                <a:spcPct val="140000"/>
              </a:lnSpc>
              <a:spcBef>
                <a:spcPts val="200"/>
              </a:spcBef>
              <a:defRPr sz="3400">
                <a:solidFill>
                  <a:srgbClr val="535361"/>
                </a:solidFill>
                <a:latin typeface="FZLanTingKanHei-R-GBK"/>
                <a:ea typeface="FZLanTingKanHei-R-GBK"/>
                <a:cs typeface="FZLanTingKanHei-R-GBK"/>
                <a:sym typeface="FZLanTingKanHei-R-GBK"/>
              </a:defRPr>
            </a:lvl1pPr>
          </a:lstStyle>
          <a:p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丰富的即时消息</a:t>
            </a: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文本、图片、视频、表情、红包、位置、自定义业务消息、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消息、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@all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消息、群公告、分享消息等</a:t>
            </a:r>
          </a:p>
          <a:p>
            <a:pPr>
              <a:lnSpc>
                <a:spcPts val="216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216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业务通知 任务必达</a:t>
            </a: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提供标准的通知消息接入方式，与第三方应用或业务系统实现融合，打造消息驱动的业务处理模式</a:t>
            </a:r>
          </a:p>
          <a:p>
            <a:pPr>
              <a:lnSpc>
                <a:spcPts val="216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03" y="1429177"/>
            <a:ext cx="2337135" cy="41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793" y="2056039"/>
            <a:ext cx="2337135" cy="41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0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970" y="295747"/>
            <a:ext cx="10489984" cy="58821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企业</a:t>
            </a:r>
            <a:r>
              <a:rPr lang="en-US" altLang="zh-CN" dirty="0" smtClean="0"/>
              <a:t>IM</a:t>
            </a:r>
            <a:r>
              <a:rPr lang="zh-CN" altLang="en-US" dirty="0" smtClean="0"/>
              <a:t>－你不知道的那些聊天体验小提升（上）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64" y="-2613746"/>
            <a:ext cx="500965" cy="518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0" y="1347536"/>
            <a:ext cx="2337135" cy="41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35" y="1347536"/>
            <a:ext cx="2337135" cy="41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Box 77"/>
          <p:cNvSpPr txBox="1">
            <a:spLocks noChangeArrowheads="1"/>
          </p:cNvSpPr>
          <p:nvPr/>
        </p:nvSpPr>
        <p:spPr bwMode="gray">
          <a:xfrm>
            <a:off x="1105860" y="5770200"/>
            <a:ext cx="16052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再也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不怕切场景丢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内容了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Text Box 77"/>
          <p:cNvSpPr txBox="1">
            <a:spLocks noChangeArrowheads="1"/>
          </p:cNvSpPr>
          <p:nvPr/>
        </p:nvSpPr>
        <p:spPr bwMode="gray">
          <a:xfrm>
            <a:off x="4131164" y="5770200"/>
            <a:ext cx="1729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你可能想发送的图片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5245768" y="3096126"/>
            <a:ext cx="735194" cy="866274"/>
          </a:xfrm>
          <a:prstGeom prst="rect">
            <a:avLst/>
          </a:prstGeom>
          <a:solidFill>
            <a:srgbClr val="FF0000">
              <a:alpha val="2000"/>
            </a:srgbClr>
          </a:solidFill>
          <a:ln w="47625">
            <a:solidFill>
              <a:srgbClr val="EA2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62" y="1347536"/>
            <a:ext cx="2337134" cy="41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矩形 25"/>
          <p:cNvSpPr/>
          <p:nvPr/>
        </p:nvSpPr>
        <p:spPr>
          <a:xfrm>
            <a:off x="7540784" y="2285999"/>
            <a:ext cx="1014675" cy="449180"/>
          </a:xfrm>
          <a:prstGeom prst="rect">
            <a:avLst/>
          </a:prstGeom>
          <a:solidFill>
            <a:srgbClr val="FF0000">
              <a:alpha val="2000"/>
            </a:srgbClr>
          </a:solidFill>
          <a:ln w="47625">
            <a:solidFill>
              <a:srgbClr val="EA2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91358" y="2221831"/>
            <a:ext cx="514888" cy="449180"/>
          </a:xfrm>
          <a:prstGeom prst="rect">
            <a:avLst/>
          </a:prstGeom>
          <a:solidFill>
            <a:srgbClr val="FF0000">
              <a:alpha val="2000"/>
            </a:srgbClr>
          </a:solidFill>
          <a:ln w="47625">
            <a:solidFill>
              <a:srgbClr val="EA2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 Box 77"/>
          <p:cNvSpPr txBox="1">
            <a:spLocks noChangeArrowheads="1"/>
          </p:cNvSpPr>
          <p:nvPr/>
        </p:nvSpPr>
        <p:spPr bwMode="gray">
          <a:xfrm>
            <a:off x="6676031" y="5743320"/>
            <a:ext cx="1729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电话号码可以直接拨打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854" y="1347537"/>
            <a:ext cx="2472628" cy="4395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 Box 77"/>
          <p:cNvSpPr txBox="1">
            <a:spLocks noChangeArrowheads="1"/>
          </p:cNvSpPr>
          <p:nvPr/>
        </p:nvSpPr>
        <p:spPr bwMode="gray">
          <a:xfrm>
            <a:off x="9319418" y="5770200"/>
            <a:ext cx="16052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一键定位未读消息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812380" y="1729484"/>
            <a:ext cx="710024" cy="449180"/>
          </a:xfrm>
          <a:prstGeom prst="rect">
            <a:avLst/>
          </a:prstGeom>
          <a:solidFill>
            <a:srgbClr val="FF0000">
              <a:alpha val="2000"/>
            </a:srgbClr>
          </a:solidFill>
          <a:ln w="47625">
            <a:solidFill>
              <a:srgbClr val="EA2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4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970" y="295747"/>
            <a:ext cx="10489984" cy="588213"/>
          </a:xfrm>
        </p:spPr>
        <p:txBody>
          <a:bodyPr>
            <a:normAutofit/>
          </a:bodyPr>
          <a:lstStyle/>
          <a:p>
            <a:r>
              <a:rPr lang="zh-CN" altLang="en-US" dirty="0"/>
              <a:t>企业</a:t>
            </a:r>
            <a:r>
              <a:rPr lang="en-US" altLang="zh-CN" dirty="0"/>
              <a:t>IM </a:t>
            </a:r>
            <a:r>
              <a:rPr lang="zh-CN" altLang="en-US" dirty="0" smtClean="0"/>
              <a:t>－你不知道的那些聊天体验小提升（下）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64" y="-2613746"/>
            <a:ext cx="500965" cy="518715"/>
          </a:xfrm>
          <a:prstGeom prst="rect">
            <a:avLst/>
          </a:prstGeom>
        </p:spPr>
      </p:pic>
      <p:sp>
        <p:nvSpPr>
          <p:cNvPr id="15" name="Text Box 77"/>
          <p:cNvSpPr txBox="1">
            <a:spLocks noChangeArrowheads="1"/>
          </p:cNvSpPr>
          <p:nvPr/>
        </p:nvSpPr>
        <p:spPr bwMode="gray">
          <a:xfrm>
            <a:off x="994910" y="5738116"/>
            <a:ext cx="1930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群公告可以快速</a:t>
            </a:r>
            <a:r>
              <a:rPr lang="zh-CN" altLang="en-US" kern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告知所有成员</a:t>
            </a:r>
            <a:endParaRPr lang="zh-CN" altLang="en-US" kern="0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Text Box 77"/>
          <p:cNvSpPr txBox="1">
            <a:spLocks noChangeArrowheads="1"/>
          </p:cNvSpPr>
          <p:nvPr/>
        </p:nvSpPr>
        <p:spPr bwMode="gray">
          <a:xfrm>
            <a:off x="3642798" y="5738116"/>
            <a:ext cx="2148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聊天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水印更安全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Text Box 77"/>
          <p:cNvSpPr txBox="1">
            <a:spLocks noChangeArrowheads="1"/>
          </p:cNvSpPr>
          <p:nvPr/>
        </p:nvSpPr>
        <p:spPr bwMode="gray">
          <a:xfrm>
            <a:off x="6403326" y="5738116"/>
            <a:ext cx="20829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可以仅针对友空间设置手机静音了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9" y="1101947"/>
            <a:ext cx="2606885" cy="463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337184" y="3689682"/>
            <a:ext cx="2726860" cy="545433"/>
          </a:xfrm>
          <a:prstGeom prst="rect">
            <a:avLst/>
          </a:prstGeom>
          <a:solidFill>
            <a:srgbClr val="FF0000">
              <a:alpha val="2000"/>
            </a:srgbClr>
          </a:solidFill>
          <a:ln w="47625">
            <a:solidFill>
              <a:srgbClr val="EA2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81" y="1101947"/>
            <a:ext cx="2612564" cy="463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948" y="1101948"/>
            <a:ext cx="2606884" cy="463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026" y="1101947"/>
            <a:ext cx="2620631" cy="465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 Box 77"/>
          <p:cNvSpPr txBox="1">
            <a:spLocks noChangeArrowheads="1"/>
          </p:cNvSpPr>
          <p:nvPr/>
        </p:nvSpPr>
        <p:spPr bwMode="gray">
          <a:xfrm>
            <a:off x="9154697" y="5738116"/>
            <a:ext cx="28660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120650" marR="0" lvl="0" indent="-12065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免打扰的群收纳到群助</a:t>
            </a:r>
            <a:r>
              <a:rPr kumimoji="0" lang="zh-CN" altLang="en-US" sz="1800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手中，解放重要首屏位置</a:t>
            </a: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885" y="312908"/>
            <a:ext cx="10489984" cy="588213"/>
          </a:xfrm>
        </p:spPr>
        <p:txBody>
          <a:bodyPr/>
          <a:lstStyle/>
          <a:p>
            <a:r>
              <a:rPr kumimoji="1" lang="zh-CN" altLang="en-US" dirty="0" smtClean="0"/>
              <a:t>群二维码－快速组件兴趣群、快速迁移其他社交群的小工具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2" y="1219198"/>
            <a:ext cx="2472491" cy="439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94" y="1219198"/>
            <a:ext cx="2472491" cy="439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98" y="1219198"/>
            <a:ext cx="2536610" cy="453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536" y="1219198"/>
            <a:ext cx="2549511" cy="453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970" y="295747"/>
            <a:ext cx="10489984" cy="58821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企业级特性沟通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64" y="-2613746"/>
            <a:ext cx="500965" cy="518715"/>
          </a:xfrm>
          <a:prstGeom prst="rect">
            <a:avLst/>
          </a:prstGeom>
        </p:spPr>
      </p:pic>
      <p:sp>
        <p:nvSpPr>
          <p:cNvPr id="16" name="Text Box 77"/>
          <p:cNvSpPr txBox="1">
            <a:spLocks noChangeArrowheads="1"/>
          </p:cNvSpPr>
          <p:nvPr/>
        </p:nvSpPr>
        <p:spPr bwMode="gray">
          <a:xfrm>
            <a:off x="3832559" y="1288320"/>
            <a:ext cx="8359441" cy="407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安全沟通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：聊天水印更安全，防止信息泄漏</a:t>
            </a:r>
          </a:p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云端存储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所有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历史记录云端存储，不用担心切换手机，不用担心卸载重装</a:t>
            </a:r>
          </a:p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群公告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，消息必达：群公告可以快速</a:t>
            </a:r>
            <a:r>
              <a:rPr kumimoji="0" lang="en-US" altLang="zh-CN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所有人；</a:t>
            </a:r>
          </a:p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kern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群</a:t>
            </a:r>
            <a:r>
              <a:rPr lang="en-US" altLang="zh-CN" kern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lang="zh-CN" altLang="en-US" kern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消息，已读回执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，使命必达：海量的群消息中，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其他人的消息，可以看到其已读状态，针对没有查看消息的同事，可采取更直接的通知方式，如短信、电话留言，真正做到消息必达；（</a:t>
            </a:r>
            <a:r>
              <a:rPr lang="en-US" altLang="zh-CN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4.6</a:t>
            </a:r>
            <a:r>
              <a:rPr lang="zh-CN" alt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实现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kern="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快速消息定位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：海量群消息中，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@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自己的消息，快速定位；</a:t>
            </a:r>
          </a:p>
          <a:p>
            <a:pPr marL="285750" marR="0" lvl="0" indent="-285750" defTabSz="914400" eaLnBrk="1" fontAlgn="auto" latinLnBrk="0" hangingPunct="1">
              <a:lnSpc>
                <a:spcPts val="2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zh-CN" altLang="en-US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0" y="1288320"/>
            <a:ext cx="2612564" cy="463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1293</Words>
  <Application>Microsoft Macintosh PowerPoint</Application>
  <PresentationFormat>宽屏</PresentationFormat>
  <Paragraphs>211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DengXian</vt:lpstr>
      <vt:lpstr>FZLanTingKanHei-R-GBK</vt:lpstr>
      <vt:lpstr>Microsoft YaHei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打造以“人”为中心的沟通＋协同的社交化平台 </vt:lpstr>
      <vt:lpstr>企业沟通场景－构建企业员工的内外网状联系</vt:lpstr>
      <vt:lpstr>企业IM多样化沟通方式，让工作与沟通完美融合</vt:lpstr>
      <vt:lpstr>企业IM－你不知道的那些聊天体验小提升（上）</vt:lpstr>
      <vt:lpstr>企业IM －你不知道的那些聊天体验小提升（下）</vt:lpstr>
      <vt:lpstr>群二维码－快速组件兴趣群、快速迁移其他社交群的小工具</vt:lpstr>
      <vt:lpstr>企业级特性沟通</vt:lpstr>
      <vt:lpstr>IM＋业务协作 打造沟通＋协同的工作闭环</vt:lpstr>
      <vt:lpstr>IM＋分享 让企业知识和文化多元化贯通和传播</vt:lpstr>
      <vt:lpstr>更智能的提醒模式－沉浸模式 让您更专注于工作本身</vt:lpstr>
      <vt:lpstr>多平台沟通，满足不同的工作场景</vt:lpstr>
      <vt:lpstr>视频直播服务－打造企业级直播平台－连接人与活动现场</vt:lpstr>
      <vt:lpstr>视频会议－快速发起高清视频会议，随时随地，想见就见</vt:lpstr>
      <vt:lpstr>PowerPoint 演示文稿</vt:lpstr>
      <vt:lpstr>SDK能力，灵活嵌入第三方业务</vt:lpstr>
      <vt:lpstr>PowerPoint 演示文稿</vt:lpstr>
      <vt:lpstr>5.0版本－消息跨空间 ｜统一待办 ｜统一消息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109</cp:revision>
  <dcterms:created xsi:type="dcterms:W3CDTF">2017-02-20T14:59:29Z</dcterms:created>
  <dcterms:modified xsi:type="dcterms:W3CDTF">2017-07-28T09:21:44Z</dcterms:modified>
</cp:coreProperties>
</file>